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2"/>
  </p:notesMasterIdLst>
  <p:sldIdLst>
    <p:sldId id="256" r:id="rId2"/>
    <p:sldId id="300" r:id="rId3"/>
    <p:sldId id="1003" r:id="rId4"/>
    <p:sldId id="599" r:id="rId5"/>
    <p:sldId id="999" r:id="rId6"/>
    <p:sldId id="1000" r:id="rId7"/>
    <p:sldId id="465" r:id="rId8"/>
    <p:sldId id="1001" r:id="rId9"/>
    <p:sldId id="1002" r:id="rId10"/>
    <p:sldId id="347" r:id="rId11"/>
    <p:sldId id="351" r:id="rId12"/>
    <p:sldId id="350" r:id="rId13"/>
    <p:sldId id="1182" r:id="rId14"/>
    <p:sldId id="348" r:id="rId15"/>
    <p:sldId id="349" r:id="rId16"/>
    <p:sldId id="973" r:id="rId17"/>
    <p:sldId id="352" r:id="rId18"/>
    <p:sldId id="353" r:id="rId19"/>
    <p:sldId id="1004" r:id="rId20"/>
    <p:sldId id="319"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modifyVerifier cryptProviderType="rsaAES" cryptAlgorithmClass="hash" cryptAlgorithmType="typeAny" cryptAlgorithmSid="14" spinCount="100000" saltData="Q+HUXn41aXQG+CAv46jayA==" hashData="Gd1hRKbM5sspwYUdoEcg8p3h/Kqwg3xSDe3gqISlBEGgBd56CxilPijreAdSkbTFeUC5DAuvF13clbM00X/NZQ=="/>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2FB99B9-C36A-4471-FBBB-41EB90574C72}" name="Benjamin Overbey" initials="BO" userId="e7d893511a8f4de6" providerId="Windows Live"/>
  <p188:author id="{10B047F6-C4CD-9443-E5A8-1BEE2C8D01F2}" name="Kresha Alvarado" initials="KA" userId="Kresha Alvarado" providerId="None"/>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1044" autoAdjust="0"/>
  </p:normalViewPr>
  <p:slideViewPr>
    <p:cSldViewPr snapToGrid="0">
      <p:cViewPr varScale="1">
        <p:scale>
          <a:sx n="53" d="100"/>
          <a:sy n="53" d="100"/>
        </p:scale>
        <p:origin x="102" y="330"/>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81" d="100"/>
          <a:sy n="81" d="100"/>
        </p:scale>
        <p:origin x="762" y="9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berta Hudson" userId="hHVeuc9Qt6GrzsVwbD1ICp3LNgsDdLaSg8SAI5B2kUc=" providerId="None" clId="Web-{4964B7A7-6E2B-4485-BFF1-6DDC55FC1B4B}"/>
    <pc:docChg chg="modSld">
      <pc:chgData name="Roberta Hudson" userId="hHVeuc9Qt6GrzsVwbD1ICp3LNgsDdLaSg8SAI5B2kUc=" providerId="None" clId="Web-{4964B7A7-6E2B-4485-BFF1-6DDC55FC1B4B}" dt="2025-11-08T01:33:32.341" v="1"/>
      <pc:docMkLst>
        <pc:docMk/>
      </pc:docMkLst>
      <pc:sldChg chg="modNotes">
        <pc:chgData name="Roberta Hudson" userId="hHVeuc9Qt6GrzsVwbD1ICp3LNgsDdLaSg8SAI5B2kUc=" providerId="None" clId="Web-{4964B7A7-6E2B-4485-BFF1-6DDC55FC1B4B}" dt="2025-11-08T01:33:32.341" v="1"/>
        <pc:sldMkLst>
          <pc:docMk/>
          <pc:sldMk cId="366785949" sldId="1003"/>
        </pc:sldMkLst>
      </pc:sldChg>
    </pc:docChg>
  </pc:docChgLst>
  <pc:docChgLst>
    <pc:chgData name="Roberta Hudson" userId="hHVeuc9Qt6GrzsVwbD1ICp3LNgsDdLaSg8SAI5B2kUc=" providerId="None" clId="Web-{59171497-1B55-4ECA-A152-E5DE9D26E65A}"/>
    <pc:docChg chg="modSld">
      <pc:chgData name="Roberta Hudson" userId="hHVeuc9Qt6GrzsVwbD1ICp3LNgsDdLaSg8SAI5B2kUc=" providerId="None" clId="Web-{59171497-1B55-4ECA-A152-E5DE9D26E65A}" dt="2025-11-08T01:47:17.909" v="3"/>
      <pc:docMkLst>
        <pc:docMk/>
      </pc:docMkLst>
      <pc:sldChg chg="modNotes">
        <pc:chgData name="Roberta Hudson" userId="hHVeuc9Qt6GrzsVwbD1ICp3LNgsDdLaSg8SAI5B2kUc=" providerId="None" clId="Web-{59171497-1B55-4ECA-A152-E5DE9D26E65A}" dt="2025-11-08T01:47:17.909" v="3"/>
        <pc:sldMkLst>
          <pc:docMk/>
          <pc:sldMk cId="0" sldId="99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EFB9BE-42C3-467E-BF72-08ABDBEBC776}" type="datetimeFigureOut">
              <a:rPr lang="en-US" smtClean="0"/>
              <a:t>11/17/2025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81A0F5E-CFB0-4551-9A32-61E68245F77A}" type="slidenum">
              <a:rPr lang="en-US" smtClean="0"/>
              <a:t>‹#›</a:t>
            </a:fld>
            <a:endParaRPr lang="en-US"/>
          </a:p>
        </p:txBody>
      </p:sp>
    </p:spTree>
    <p:extLst>
      <p:ext uri="{BB962C8B-B14F-4D97-AF65-F5344CB8AC3E}">
        <p14:creationId xmlns:p14="http://schemas.microsoft.com/office/powerpoint/2010/main" val="13995952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81A0F5E-CFB0-4551-9A32-61E68245F77A}" type="slidenum">
              <a:rPr lang="en-US" smtClean="0"/>
              <a:t>1</a:t>
            </a:fld>
            <a:endParaRPr lang="en-US"/>
          </a:p>
        </p:txBody>
      </p:sp>
    </p:spTree>
    <p:extLst>
      <p:ext uri="{BB962C8B-B14F-4D97-AF65-F5344CB8AC3E}">
        <p14:creationId xmlns:p14="http://schemas.microsoft.com/office/powerpoint/2010/main" val="36104882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60513" y="517525"/>
            <a:ext cx="3735387" cy="2101850"/>
          </a:xfrm>
        </p:spPr>
        <p:txBody>
          <a:bodyPr/>
          <a:lstStyle/>
          <a:p>
            <a:endParaRPr lang="en-US"/>
          </a:p>
        </p:txBody>
      </p:sp>
      <p:sp>
        <p:nvSpPr>
          <p:cNvPr id="3" name="Notes Placeholder 2"/>
          <p:cNvSpPr>
            <a:spLocks noGrp="1"/>
          </p:cNvSpPr>
          <p:nvPr>
            <p:ph type="body" idx="1"/>
          </p:nvPr>
        </p:nvSpPr>
        <p:spPr>
          <a:xfrm>
            <a:off x="685800" y="2873090"/>
            <a:ext cx="5486400" cy="5276540"/>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Calibri" panose="020F0502020204030204" pitchFamily="34" charset="0"/>
                <a:ea typeface="Calibri" panose="020F0502020204030204" pitchFamily="34" charset="0"/>
                <a:cs typeface="Calibri" panose="020F0502020204030204" pitchFamily="34" charset="0"/>
              </a:rPr>
              <a:t>There are 3 components used in Unit Service.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cap="none" dirty="0">
                <a:solidFill>
                  <a:schemeClr val="dk1"/>
                </a:solidFill>
                <a:effectLst/>
                <a:latin typeface="Calibri" panose="020F0502020204030204" pitchFamily="34" charset="0"/>
                <a:ea typeface="Calibri" panose="020F0502020204030204" pitchFamily="34" charset="0"/>
                <a:cs typeface="Calibri" panose="020F0502020204030204" pitchFamily="34" charset="0"/>
                <a:sym typeface="Arial"/>
              </a:rPr>
              <a:t>The first is</a:t>
            </a:r>
            <a:r>
              <a:rPr lang="en-US" sz="1200" b="1" i="0" u="none" strike="noStrike" cap="none" dirty="0">
                <a:solidFill>
                  <a:schemeClr val="dk1"/>
                </a:solidFill>
                <a:effectLst/>
                <a:latin typeface="Calibri" panose="020F0502020204030204" pitchFamily="34" charset="0"/>
                <a:ea typeface="Calibri" panose="020F0502020204030204" pitchFamily="34" charset="0"/>
                <a:cs typeface="Calibri" panose="020F0502020204030204" pitchFamily="34" charset="0"/>
                <a:sym typeface="Arial"/>
              </a:rPr>
              <a:t> Unit Metrics</a:t>
            </a:r>
            <a:r>
              <a:rPr lang="en-US" sz="1200" b="0" i="0" u="none" strike="noStrike" cap="none" dirty="0">
                <a:solidFill>
                  <a:schemeClr val="dk1"/>
                </a:solidFill>
                <a:effectLst/>
                <a:latin typeface="Calibri" panose="020F0502020204030204" pitchFamily="34" charset="0"/>
                <a:ea typeface="Calibri" panose="020F0502020204030204" pitchFamily="34" charset="0"/>
                <a:cs typeface="Calibri" panose="020F0502020204030204" pitchFamily="34" charset="0"/>
                <a:sym typeface="Arial"/>
              </a:rPr>
              <a:t>. Unit Metrics introduce objective data about units. They can serve as a starting point for conversations and may suggest areas for discussion to help understand how the unit operates and how commissioners can engage to support it. They are </a:t>
            </a:r>
            <a:r>
              <a:rPr lang="en-US" sz="1200" b="1" i="0" u="none" strike="noStrike" cap="none" dirty="0">
                <a:solidFill>
                  <a:schemeClr val="dk1"/>
                </a:solidFill>
                <a:effectLst/>
                <a:latin typeface="Calibri" panose="020F0502020204030204" pitchFamily="34" charset="0"/>
                <a:ea typeface="Calibri" panose="020F0502020204030204" pitchFamily="34" charset="0"/>
                <a:cs typeface="Calibri" panose="020F0502020204030204" pitchFamily="34" charset="0"/>
                <a:sym typeface="Arial"/>
              </a:rPr>
              <a:t>NOT</a:t>
            </a:r>
            <a:r>
              <a:rPr lang="en-US" sz="1200" b="0" i="0" u="none" strike="noStrike" cap="none" dirty="0">
                <a:solidFill>
                  <a:schemeClr val="dk1"/>
                </a:solidFill>
                <a:effectLst/>
                <a:latin typeface="Calibri" panose="020F0502020204030204" pitchFamily="34" charset="0"/>
                <a:ea typeface="Calibri" panose="020F0502020204030204" pitchFamily="34" charset="0"/>
                <a:cs typeface="Calibri" panose="020F0502020204030204" pitchFamily="34" charset="0"/>
                <a:sym typeface="Arial"/>
              </a:rPr>
              <a:t> measures of success or failure.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u="none" dirty="0">
              <a:latin typeface="Calibri" panose="020F0502020204030204" pitchFamily="34" charset="0"/>
              <a:ea typeface="Calibri" panose="020F0502020204030204" pitchFamily="34" charset="0"/>
              <a:cs typeface="Calibri" panose="020F0502020204030204" pitchFamily="34" charset="0"/>
            </a:endParaRPr>
          </a:p>
          <a:p>
            <a:pPr marL="0" indent="0">
              <a:buClrTx/>
              <a:buSzTx/>
              <a:defRPr/>
            </a:pPr>
            <a:r>
              <a:rPr lang="en-US" b="0" u="none" dirty="0">
                <a:latin typeface="Calibri" panose="020F0502020204030204" pitchFamily="34" charset="0"/>
                <a:ea typeface="Calibri" panose="020F0502020204030204" pitchFamily="34" charset="0"/>
                <a:cs typeface="Calibri" panose="020F0502020204030204" pitchFamily="34" charset="0"/>
              </a:rPr>
              <a:t>The second is </a:t>
            </a:r>
            <a:r>
              <a:rPr lang="en-US" b="1" u="none" dirty="0">
                <a:latin typeface="Calibri" panose="020F0502020204030204" pitchFamily="34" charset="0"/>
                <a:ea typeface="Calibri" panose="020F0502020204030204" pitchFamily="34" charset="0"/>
                <a:cs typeface="Calibri" panose="020F0502020204030204" pitchFamily="34" charset="0"/>
              </a:rPr>
              <a:t>Unit Connections</a:t>
            </a:r>
            <a:r>
              <a:rPr lang="en-US" b="0" u="none" dirty="0">
                <a:latin typeface="Calibri" panose="020F0502020204030204" pitchFamily="34" charset="0"/>
                <a:ea typeface="Calibri" panose="020F0502020204030204" pitchFamily="34" charset="0"/>
                <a:cs typeface="Calibri" panose="020F0502020204030204" pitchFamily="34" charset="0"/>
              </a:rPr>
              <a:t>, a method and tool that will help commissioners develop partnerships with unit volunteers and guide conversations toward areas where</a:t>
            </a:r>
            <a:r>
              <a:rPr lang="en-US" u="none" dirty="0">
                <a:latin typeface="Calibri" panose="020F0502020204030204" pitchFamily="34" charset="0"/>
                <a:ea typeface="Calibri" panose="020F0502020204030204" pitchFamily="34" charset="0"/>
                <a:cs typeface="Calibri" panose="020F0502020204030204" pitchFamily="34" charset="0"/>
              </a:rPr>
              <a:t> </a:t>
            </a:r>
            <a:r>
              <a:rPr lang="en-US" b="0" u="none" dirty="0">
                <a:latin typeface="Calibri" panose="020F0502020204030204" pitchFamily="34" charset="0"/>
                <a:ea typeface="Calibri" panose="020F0502020204030204" pitchFamily="34" charset="0"/>
                <a:cs typeface="Calibri" panose="020F0502020204030204" pitchFamily="34" charset="0"/>
              </a:rPr>
              <a:t>we can have a positive impact on units.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u="none"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u="none" dirty="0">
                <a:latin typeface="Calibri" panose="020F0502020204030204" pitchFamily="34" charset="0"/>
                <a:ea typeface="Calibri" panose="020F0502020204030204" pitchFamily="34" charset="0"/>
                <a:cs typeface="Calibri" panose="020F0502020204030204" pitchFamily="34" charset="0"/>
              </a:rPr>
              <a:t>The third component is </a:t>
            </a:r>
            <a:r>
              <a:rPr lang="en-US" b="1" u="none" dirty="0">
                <a:latin typeface="Calibri" panose="020F0502020204030204" pitchFamily="34" charset="0"/>
                <a:ea typeface="Calibri" panose="020F0502020204030204" pitchFamily="34" charset="0"/>
                <a:cs typeface="Calibri" panose="020F0502020204030204" pitchFamily="34" charset="0"/>
              </a:rPr>
              <a:t>Commissioner Tools</a:t>
            </a:r>
            <a:r>
              <a:rPr lang="en-US" b="0" u="none" dirty="0">
                <a:latin typeface="Calibri" panose="020F0502020204030204" pitchFamily="34" charset="0"/>
                <a:ea typeface="Calibri" panose="020F0502020204030204" pitchFamily="34" charset="0"/>
                <a:cs typeface="Calibri" panose="020F0502020204030204" pitchFamily="34" charset="0"/>
              </a:rPr>
              <a:t>, which involves integrating Unit Connections and key metrics into our Commissioner Tools information</a:t>
            </a:r>
            <a:r>
              <a:rPr lang="en-US" b="0" u="sng" dirty="0">
                <a:latin typeface="Calibri" panose="020F0502020204030204" pitchFamily="34" charset="0"/>
                <a:ea typeface="Calibri" panose="020F0502020204030204" pitchFamily="34" charset="0"/>
                <a:cs typeface="Calibri" panose="020F0502020204030204" pitchFamily="34" charset="0"/>
              </a:rPr>
              <a:t> </a:t>
            </a:r>
            <a:r>
              <a:rPr lang="en-US" b="0" u="none" dirty="0">
                <a:latin typeface="Calibri" panose="020F0502020204030204" pitchFamily="34" charset="0"/>
                <a:ea typeface="Calibri" panose="020F0502020204030204" pitchFamily="34" charset="0"/>
                <a:cs typeface="Calibri" panose="020F0502020204030204" pitchFamily="34" charset="0"/>
              </a:rPr>
              <a:t>system.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dirty="0">
                <a:latin typeface="Calibri" panose="020F0502020204030204" pitchFamily="34" charset="0"/>
                <a:ea typeface="Calibri" panose="020F0502020204030204" pitchFamily="34" charset="0"/>
                <a:cs typeface="Calibri" panose="020F0502020204030204" pitchFamily="34" charset="0"/>
              </a:rPr>
              <a:t>Commissioner Moment CM 009 - Technology in Unit Service</a:t>
            </a:r>
            <a:r>
              <a:rPr lang="en-US" b="0" u="none" dirty="0">
                <a:latin typeface="Calibri" panose="020F0502020204030204" pitchFamily="34" charset="0"/>
                <a:ea typeface="Calibri" panose="020F0502020204030204" pitchFamily="34" charset="0"/>
                <a:cs typeface="Calibri" panose="020F0502020204030204" pitchFamily="34" charset="0"/>
              </a:rPr>
              <a:t> discusses how Commissioner Tools support unit service by supporting and recording connections.</a:t>
            </a:r>
          </a:p>
          <a:p>
            <a:endParaRPr lang="en-US" dirty="0"/>
          </a:p>
        </p:txBody>
      </p:sp>
      <p:sp>
        <p:nvSpPr>
          <p:cNvPr id="4" name="Slide Number Placeholder 3"/>
          <p:cNvSpPr>
            <a:spLocks noGrp="1"/>
          </p:cNvSpPr>
          <p:nvPr>
            <p:ph type="sldNum" sz="quarter" idx="5"/>
          </p:nvPr>
        </p:nvSpPr>
        <p:spPr>
          <a:xfrm>
            <a:off x="5003892" y="8626475"/>
            <a:ext cx="1854108" cy="467309"/>
          </a:xfrm>
        </p:spPr>
        <p:txBody>
          <a:bodyPr/>
          <a:lstStyle/>
          <a:p>
            <a:fld id="{59048FD7-9EFB-46E7-BEEF-BA929D3F9856}" type="slidenum">
              <a:rPr lang="en-US" smtClean="0"/>
              <a:t>10</a:t>
            </a:fld>
            <a:endParaRPr lang="en-US" dirty="0"/>
          </a:p>
        </p:txBody>
      </p:sp>
    </p:spTree>
    <p:extLst>
      <p:ext uri="{BB962C8B-B14F-4D97-AF65-F5344CB8AC3E}">
        <p14:creationId xmlns:p14="http://schemas.microsoft.com/office/powerpoint/2010/main" val="18441229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65263" y="390525"/>
            <a:ext cx="3927475" cy="2209800"/>
          </a:xfrm>
        </p:spPr>
        <p:txBody>
          <a:bodyPr/>
          <a:lstStyle/>
          <a:p>
            <a:endParaRPr lang="en-US"/>
          </a:p>
        </p:txBody>
      </p:sp>
      <p:sp>
        <p:nvSpPr>
          <p:cNvPr id="3" name="Notes Placeholder 2"/>
          <p:cNvSpPr>
            <a:spLocks noGrp="1"/>
          </p:cNvSpPr>
          <p:nvPr>
            <p:ph type="body" idx="1"/>
          </p:nvPr>
        </p:nvSpPr>
        <p:spPr>
          <a:xfrm>
            <a:off x="685800" y="2873090"/>
            <a:ext cx="5486400" cy="5276540"/>
          </a:xfrm>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Unit Conversations</a:t>
            </a:r>
          </a:p>
          <a:p>
            <a:pPr marL="0" indent="0"/>
            <a:r>
              <a:rPr lang="en-US" sz="1200" b="0" i="0" u="none" strike="noStrike" cap="none" dirty="0">
                <a:solidFill>
                  <a:schemeClr val="dk1"/>
                </a:solidFill>
                <a:effectLst/>
                <a:highlight>
                  <a:srgbClr val="FFFFFF"/>
                </a:highlight>
                <a:latin typeface="Calibri" panose="020F0502020204030204" pitchFamily="34" charset="0"/>
                <a:ea typeface="Calibri" panose="020F0502020204030204" pitchFamily="34" charset="0"/>
                <a:cs typeface="Calibri" panose="020F0502020204030204" pitchFamily="34" charset="0"/>
                <a:sym typeface="Arial"/>
              </a:rPr>
              <a:t>Conversations are the focal point of our operations. While we may not have the opportunity to engage in in-depth discussions at every interaction, commissioners should be prepared to discuss objective unit information, such as activities, membership, and training.  We find this kind of information in unit metrics.</a:t>
            </a:r>
          </a:p>
          <a:p>
            <a:pPr marL="0" indent="0"/>
            <a:r>
              <a:rPr lang="en-US" sz="1200" b="0" i="0" u="none" strike="noStrike" cap="none" dirty="0">
                <a:solidFill>
                  <a:schemeClr val="dk1"/>
                </a:solidFill>
                <a:effectLst/>
                <a:highlight>
                  <a:srgbClr val="FFFFFF"/>
                </a:highlight>
                <a:latin typeface="Calibri" panose="020F0502020204030204" pitchFamily="34" charset="0"/>
                <a:ea typeface="Calibri" panose="020F0502020204030204" pitchFamily="34" charset="0"/>
                <a:cs typeface="Calibri" panose="020F0502020204030204" pitchFamily="34" charset="0"/>
                <a:sym typeface="Arial"/>
              </a:rPr>
              <a:t>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kern="1200" dirty="0">
                <a:solidFill>
                  <a:schemeClr val="tx1"/>
                </a:solidFill>
                <a:effectLst/>
                <a:highlight>
                  <a:srgbClr val="FFFFFF"/>
                </a:highlight>
                <a:latin typeface="+mn-lt"/>
                <a:ea typeface="+mn-ea"/>
                <a:cs typeface="+mn-cs"/>
              </a:rPr>
              <a:t>We need to build relationships through focused conversations to understand unit dynamics and operations better, enabling commissioners to serve and support the unit more effectively by meeting their needs and offering assistance.  Connection guides help us focus our conversations.</a:t>
            </a:r>
          </a:p>
          <a:p>
            <a:endParaRPr lang="en-US" sz="1400" dirty="0"/>
          </a:p>
        </p:txBody>
      </p:sp>
      <p:sp>
        <p:nvSpPr>
          <p:cNvPr id="4" name="Slide Number Placeholder 3"/>
          <p:cNvSpPr>
            <a:spLocks noGrp="1"/>
          </p:cNvSpPr>
          <p:nvPr>
            <p:ph type="sldNum" sz="quarter" idx="5"/>
          </p:nvPr>
        </p:nvSpPr>
        <p:spPr>
          <a:xfrm>
            <a:off x="4990445" y="8519820"/>
            <a:ext cx="1867555" cy="467309"/>
          </a:xfrm>
        </p:spPr>
        <p:txBody>
          <a:bodyPr/>
          <a:lstStyle/>
          <a:p>
            <a:fld id="{59048FD7-9EFB-46E7-BEEF-BA929D3F9856}" type="slidenum">
              <a:rPr lang="en-US" smtClean="0"/>
              <a:t>11</a:t>
            </a:fld>
            <a:endParaRPr lang="en-US" dirty="0"/>
          </a:p>
        </p:txBody>
      </p:sp>
    </p:spTree>
    <p:extLst>
      <p:ext uri="{BB962C8B-B14F-4D97-AF65-F5344CB8AC3E}">
        <p14:creationId xmlns:p14="http://schemas.microsoft.com/office/powerpoint/2010/main" val="38290849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58950" y="290513"/>
            <a:ext cx="3103563" cy="1746250"/>
          </a:xfrm>
        </p:spPr>
        <p:txBody>
          <a:bodyPr/>
          <a:lstStyle/>
          <a:p>
            <a:endParaRPr lang="en-US"/>
          </a:p>
        </p:txBody>
      </p:sp>
      <p:sp>
        <p:nvSpPr>
          <p:cNvPr id="3" name="Notes Placeholder 2"/>
          <p:cNvSpPr>
            <a:spLocks noGrp="1"/>
          </p:cNvSpPr>
          <p:nvPr>
            <p:ph type="body" idx="1"/>
          </p:nvPr>
        </p:nvSpPr>
        <p:spPr>
          <a:xfrm>
            <a:off x="685800" y="2351158"/>
            <a:ext cx="5486400" cy="6495395"/>
          </a:xfrm>
        </p:spPr>
        <p:txBody>
          <a:bodyPr/>
          <a:lstStyle/>
          <a:p>
            <a:pPr marL="0" indent="0" algn="l">
              <a:buFont typeface="Arial" panose="020B0604020202020204" pitchFamily="34" charset="0"/>
              <a:buNone/>
            </a:pPr>
            <a:r>
              <a:rPr lang="en-US" b="1"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Unit Connections</a:t>
            </a:r>
          </a:p>
          <a:p>
            <a:pPr marL="0" indent="0" algn="l">
              <a:buFont typeface="Arial" panose="020B0604020202020204" pitchFamily="34" charset="0"/>
              <a:buNone/>
            </a:pPr>
            <a:r>
              <a:rPr lang="en-US" b="0"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M</a:t>
            </a:r>
            <a:r>
              <a:rPr lang="en-US" dirty="0">
                <a:solidFill>
                  <a:srgbClr val="333333"/>
                </a:solidFill>
                <a:effectLst/>
                <a:latin typeface="Calibri" panose="020F0502020204030204" pitchFamily="34" charset="0"/>
                <a:ea typeface="Calibri" panose="020F0502020204030204" pitchFamily="34" charset="0"/>
                <a:cs typeface="Calibri" panose="020F0502020204030204" pitchFamily="34" charset="0"/>
              </a:rPr>
              <a:t>eaningful conversations lead to meaningful unit connections, which have many positive outcomes:</a:t>
            </a:r>
            <a:endParaRPr lang="en-US" b="1"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endParaRPr>
          </a:p>
          <a:p>
            <a:pPr marL="171450" indent="-171450" algn="l">
              <a:buFont typeface="Arial" panose="020B0604020202020204" pitchFamily="34" charset="0"/>
              <a:buChar char="•"/>
            </a:pPr>
            <a:endParaRPr lang="en-US" b="1"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endParaRPr>
          </a:p>
          <a:p>
            <a:pPr marL="171450" indent="-171450" algn="l">
              <a:buFont typeface="Arial" panose="020B0604020202020204" pitchFamily="34" charset="0"/>
              <a:buChar char="•"/>
            </a:pPr>
            <a:r>
              <a:rPr lang="en-US" b="1"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Building relationships: Connections facilitate the establishment of strong relationships built</a:t>
            </a:r>
            <a: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on trust, respect, and shared goals. These relationships form the backbone of successful teamwork and collaboration.</a:t>
            </a:r>
          </a:p>
          <a:p>
            <a:pPr marL="171450" indent="-171450" algn="l">
              <a:buFont typeface="Arial" panose="020B0604020202020204" pitchFamily="34" charset="0"/>
              <a:buChar char="•"/>
            </a:pPr>
            <a:endPar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endParaRPr>
          </a:p>
          <a:p>
            <a:pPr marL="171450" indent="-171450" algn="l">
              <a:buFont typeface="Arial" panose="020B0604020202020204" pitchFamily="34" charset="0"/>
              <a:buChar char="•"/>
            </a:pPr>
            <a:r>
              <a:rPr lang="en-US" b="1"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Enhancing conversations</a:t>
            </a:r>
            <a: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Strong connections begin with knowledge to enable open communication channels. When individuals feel connected, they are more likely to express their thoughts, concerns, and ideas freely, leading to better understanding and problem-solving.</a:t>
            </a:r>
            <a:b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br>
            <a:endPar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endParaRPr>
          </a:p>
          <a:p>
            <a:pPr marL="171450" indent="-171450" algn="l">
              <a:buFont typeface="Arial" panose="020B0604020202020204" pitchFamily="34" charset="0"/>
              <a:buChar char="•"/>
            </a:pPr>
            <a:r>
              <a:rPr lang="en-US" b="1"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Driving collaboration</a:t>
            </a:r>
            <a: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Connected individuals and groups are more inclined to collaborate effectively towards common objectives. They leverage each other's strengths, resources, and expertise to achieve shared outcomes that benefit everyone involved.</a:t>
            </a:r>
          </a:p>
          <a:p>
            <a:pPr marL="171450" indent="-171450" algn="l">
              <a:buFont typeface="Arial" panose="020B0604020202020204" pitchFamily="34" charset="0"/>
              <a:buChar char="•"/>
            </a:pPr>
            <a:endPar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endParaRPr>
          </a:p>
          <a:p>
            <a:pPr marL="171450" indent="-171450" algn="l">
              <a:buFont typeface="Arial" panose="020B0604020202020204" pitchFamily="34" charset="0"/>
              <a:buChar char="•"/>
            </a:pPr>
            <a:r>
              <a:rPr lang="en-US" b="1"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Fostering support</a:t>
            </a:r>
            <a: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Connections create a network of support where individuals can seek help, guidance, and encouragement from one another. </a:t>
            </a:r>
          </a:p>
          <a:p>
            <a:pPr marL="171450" indent="-171450" algn="l">
              <a:buFont typeface="Arial" panose="020B0604020202020204" pitchFamily="34" charset="0"/>
              <a:buChar char="•"/>
            </a:pPr>
            <a:endPar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endParaRPr>
          </a:p>
          <a:p>
            <a:pPr marL="171450" indent="-171450" algn="l" defTabSz="914400" rtl="0" eaLnBrk="1" latinLnBrk="0" hangingPunct="1">
              <a:buFont typeface="Arial" panose="020B0604020202020204" pitchFamily="34" charset="0"/>
              <a:buChar char="•"/>
            </a:pPr>
            <a:r>
              <a:rPr lang="en-US" sz="1200" b="1" i="0"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Creating &amp; growing partnerships: </a:t>
            </a:r>
            <a:r>
              <a:rPr lang="en-US" sz="1200" b="0" i="0"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Connections lay the groundwork for establishing and nurturing partnerships. These partnerships, built on mutual trust and shared interests, can lead to new opportunities, innovative solutions, and long-term success.</a:t>
            </a:r>
          </a:p>
          <a:p>
            <a:pPr marL="171450" indent="-171450" algn="l" defTabSz="914400" rtl="0" eaLnBrk="1" latinLnBrk="0" hangingPunct="1">
              <a:buFont typeface="Arial" panose="020B0604020202020204" pitchFamily="34" charset="0"/>
              <a:buChar char="•"/>
            </a:pPr>
            <a:endParaRPr lang="en-US" sz="1200" b="1" i="0"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endParaRPr>
          </a:p>
          <a:p>
            <a:pPr marL="171450" indent="-171450" algn="l" defTabSz="914400" rtl="0" eaLnBrk="1" latinLnBrk="0" hangingPunct="1">
              <a:buFont typeface="Arial" panose="020B0604020202020204" pitchFamily="34" charset="0"/>
              <a:buChar char="•"/>
            </a:pPr>
            <a:r>
              <a:rPr lang="en-US" sz="1200" b="1" i="0"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Changing Lives: </a:t>
            </a:r>
            <a:r>
              <a:rPr lang="en-US" sz="1200" b="0" i="0"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Connections have the power to transform lives by providing access to new resources, perspectives, and opportunities. Through meaningful interactions and relationships, individuals can achieve personal growth, overcome challenges, and reach their full potential.</a:t>
            </a:r>
          </a:p>
          <a:p>
            <a:pPr marL="171450" indent="-171450" algn="l" defTabSz="914400" rtl="0" eaLnBrk="1" latinLnBrk="0" hangingPunct="1">
              <a:buFont typeface="Arial" panose="020B0604020202020204" pitchFamily="34" charset="0"/>
              <a:buChar char="•"/>
            </a:pPr>
            <a:endParaRPr lang="en-US" sz="1200" b="1" i="0" kern="120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endParaRPr>
          </a:p>
          <a:p>
            <a:endParaRPr lang="en-US" dirty="0"/>
          </a:p>
        </p:txBody>
      </p:sp>
      <p:sp>
        <p:nvSpPr>
          <p:cNvPr id="4" name="Slide Number Placeholder 3"/>
          <p:cNvSpPr>
            <a:spLocks noGrp="1"/>
          </p:cNvSpPr>
          <p:nvPr>
            <p:ph type="sldNum" sz="quarter" idx="5"/>
          </p:nvPr>
        </p:nvSpPr>
        <p:spPr>
          <a:xfrm>
            <a:off x="5084574" y="8612898"/>
            <a:ext cx="1773426" cy="467309"/>
          </a:xfrm>
        </p:spPr>
        <p:txBody>
          <a:bodyPr/>
          <a:lstStyle/>
          <a:p>
            <a:fld id="{59048FD7-9EFB-46E7-BEEF-BA929D3F9856}" type="slidenum">
              <a:rPr lang="en-US" smtClean="0"/>
              <a:t>12</a:t>
            </a:fld>
            <a:endParaRPr lang="en-US"/>
          </a:p>
        </p:txBody>
      </p:sp>
    </p:spTree>
    <p:extLst>
      <p:ext uri="{BB962C8B-B14F-4D97-AF65-F5344CB8AC3E}">
        <p14:creationId xmlns:p14="http://schemas.microsoft.com/office/powerpoint/2010/main" val="1431483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0238"/>
            <a:ext cx="5486400" cy="3086100"/>
          </a:xfrm>
        </p:spPr>
      </p:sp>
      <p:sp>
        <p:nvSpPr>
          <p:cNvPr id="3" name="Notes Placeholder 2"/>
          <p:cNvSpPr>
            <a:spLocks noGrp="1"/>
          </p:cNvSpPr>
          <p:nvPr>
            <p:ph type="body" idx="1"/>
          </p:nvPr>
        </p:nvSpPr>
        <p:spPr>
          <a:xfrm>
            <a:off x="685800" y="3953435"/>
            <a:ext cx="5486400" cy="4047565"/>
          </a:xfrm>
        </p:spPr>
        <p:txBody>
          <a:bodyPr/>
          <a:lstStyle/>
          <a:p>
            <a:r>
              <a:rPr lang="en-US" b="1" kern="1200" dirty="0">
                <a:solidFill>
                  <a:schemeClr val="tx1"/>
                </a:solidFill>
                <a:effectLst/>
                <a:ea typeface="+mn-ea"/>
                <a:cs typeface="+mn-cs"/>
              </a:rPr>
              <a:t>Unit Connections:  A Commissioner’s Guide to Position Impact (Slide 12)</a:t>
            </a:r>
            <a:endParaRPr lang="en-US" kern="1200" dirty="0">
              <a:solidFill>
                <a:schemeClr val="tx1"/>
              </a:solidFill>
              <a:effectLst/>
              <a:ea typeface="+mn-ea"/>
              <a:cs typeface="+mn-cs"/>
            </a:endParaRPr>
          </a:p>
          <a:p>
            <a:r>
              <a:rPr lang="en-US" b="1" kern="1200" dirty="0">
                <a:solidFill>
                  <a:schemeClr val="tx1"/>
                </a:solidFill>
                <a:effectLst/>
                <a:ea typeface="+mn-ea"/>
                <a:cs typeface="+mn-cs"/>
              </a:rPr>
              <a:t>Briefly discuss: Unit Connections:  A Commissioner’s Guide to Position Impact</a:t>
            </a:r>
            <a:endParaRPr lang="en-US" kern="1200" dirty="0">
              <a:solidFill>
                <a:schemeClr val="tx1"/>
              </a:solidFill>
              <a:effectLst/>
              <a:ea typeface="+mn-ea"/>
              <a:cs typeface="+mn-cs"/>
            </a:endParaRPr>
          </a:p>
          <a:p>
            <a:r>
              <a:rPr lang="en-US" b="1" kern="1200" dirty="0">
                <a:solidFill>
                  <a:schemeClr val="tx1"/>
                </a:solidFill>
                <a:effectLst/>
                <a:ea typeface="+mn-ea"/>
                <a:cs typeface="+mn-cs"/>
              </a:rPr>
              <a:t>Handout or have groups scan the QR code on the screen. </a:t>
            </a:r>
            <a:endParaRPr lang="en-US" kern="1200" dirty="0">
              <a:solidFill>
                <a:schemeClr val="tx1"/>
              </a:solidFill>
              <a:effectLs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This guide provides the unit commissioner with a detailed approach to having focused conversations that will result in meaningful contacts.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a:p>
            <a:pPr marL="285750" indent="-285750">
              <a:buFont typeface="Arial" panose="020B0604020202020204" pitchFamily="34" charset="0"/>
              <a:buChar char="•"/>
            </a:pPr>
            <a:r>
              <a:rPr lang="en-US" b="1" i="0" u="none" strike="noStrike" baseline="0" dirty="0">
                <a:solidFill>
                  <a:srgbClr val="000000"/>
                </a:solidFill>
              </a:rPr>
              <a:t>Pre-Connection Preparation: </a:t>
            </a:r>
            <a:r>
              <a:rPr lang="en-US" b="0" i="0" u="none" strike="noStrike" baseline="0" dirty="0">
                <a:solidFill>
                  <a:srgbClr val="000000"/>
                </a:solidFill>
              </a:rPr>
              <a:t>This includes steps such as reviewing unit data (metrics), identifying topics, scheduling the connection and preparing questions. </a:t>
            </a:r>
          </a:p>
          <a:p>
            <a:pPr marL="285750" indent="-285750">
              <a:buFont typeface="Arial" panose="020B0604020202020204" pitchFamily="34" charset="0"/>
              <a:buChar char="•"/>
            </a:pPr>
            <a:r>
              <a:rPr lang="en-US" b="1" i="0" u="none" strike="noStrike" baseline="0" dirty="0">
                <a:solidFill>
                  <a:srgbClr val="000000"/>
                </a:solidFill>
              </a:rPr>
              <a:t>During the Unit Connection: </a:t>
            </a:r>
            <a:r>
              <a:rPr lang="en-US" b="0" i="0" u="none" strike="noStrike" baseline="0" dirty="0">
                <a:solidFill>
                  <a:srgbClr val="000000"/>
                </a:solidFill>
              </a:rPr>
              <a:t>This involves working with the Unit Key 3 to review data together, discuss, brainstorm, determine actionable steps, identify resources and next steps, and scheduling follow up.</a:t>
            </a:r>
          </a:p>
          <a:p>
            <a:pPr marL="285750" indent="-285750">
              <a:buFont typeface="Arial" panose="020B0604020202020204" pitchFamily="34" charset="0"/>
              <a:buChar char="•"/>
            </a:pPr>
            <a:r>
              <a:rPr lang="en-US" b="1" i="0" u="none" strike="noStrike" baseline="0" dirty="0">
                <a:solidFill>
                  <a:srgbClr val="000000"/>
                </a:solidFill>
              </a:rPr>
              <a:t>Post-Unit Connection: </a:t>
            </a:r>
            <a:r>
              <a:rPr lang="en-US" b="0" i="0" u="none" strike="noStrike" baseline="0" dirty="0">
                <a:solidFill>
                  <a:srgbClr val="000000"/>
                </a:solidFill>
              </a:rPr>
              <a:t>This includes documenting the visit, making appropriate follow up, and continued support to the unit.</a:t>
            </a:r>
            <a:endParaRPr lang="en-US" b="1" i="0" u="none" strike="noStrike" kern="1200" baseline="0" dirty="0">
              <a:solidFill>
                <a:srgbClr val="000000"/>
              </a:solidFill>
              <a:effectLst/>
              <a:ea typeface="+mn-ea"/>
              <a:cs typeface="+mn-cs"/>
            </a:endParaRPr>
          </a:p>
          <a:p>
            <a:pPr marL="285750" indent="-285750">
              <a:buFont typeface="Arial" panose="020B0604020202020204" pitchFamily="34" charset="0"/>
              <a:buChar char="•"/>
            </a:pPr>
            <a:r>
              <a:rPr lang="en-US" b="1" kern="1200" dirty="0">
                <a:solidFill>
                  <a:schemeClr val="tx1"/>
                </a:solidFill>
                <a:effectLst/>
                <a:ea typeface="+mn-ea"/>
                <a:cs typeface="+mn-cs"/>
              </a:rPr>
              <a:t>Key Considerations: </a:t>
            </a:r>
            <a:r>
              <a:rPr lang="en-US" kern="1200" dirty="0">
                <a:solidFill>
                  <a:schemeClr val="tx1"/>
                </a:solidFill>
                <a:effectLst/>
                <a:ea typeface="+mn-ea"/>
                <a:cs typeface="+mn-cs"/>
              </a:rPr>
              <a:t>Such as focus on strengths, empowering unit leaders, patience, and confidentiality.</a:t>
            </a:r>
          </a:p>
          <a:p>
            <a:pPr marL="285750" indent="-285750">
              <a:buFont typeface="Arial" panose="020B0604020202020204" pitchFamily="34" charset="0"/>
              <a:buChar char="•"/>
            </a:pPr>
            <a:endParaRPr lang="en-US" b="0" i="0" u="none" strike="noStrike" baseline="0" dirty="0">
              <a:solidFill>
                <a:srgbClr val="000000"/>
              </a:solidFill>
            </a:endParaRPr>
          </a:p>
          <a:p>
            <a:pPr marL="0" indent="0">
              <a:buFont typeface="Arial" panose="020B0604020202020204" pitchFamily="34" charset="0"/>
              <a:buNone/>
            </a:pPr>
            <a:r>
              <a:rPr lang="en-US" b="0" i="0" u="none" strike="noStrike" baseline="0" dirty="0">
                <a:solidFill>
                  <a:srgbClr val="000000"/>
                </a:solidFill>
              </a:rPr>
              <a:t>By following this process, commissioners can effectively support units in identifying challenges, developing solutions, and strengthening their programs. </a:t>
            </a:r>
          </a:p>
          <a:p>
            <a:endParaRPr lang="en-US" b="0" i="0" u="none" strike="noStrike" baseline="0" dirty="0">
              <a:solidFill>
                <a:srgbClr val="000000"/>
              </a:solidFill>
            </a:endParaRPr>
          </a:p>
          <a:p>
            <a:endParaRPr lang="en-US" dirty="0"/>
          </a:p>
          <a:p>
            <a:endParaRPr lang="en-US" dirty="0"/>
          </a:p>
        </p:txBody>
      </p:sp>
      <p:sp>
        <p:nvSpPr>
          <p:cNvPr id="4" name="Slide Number Placeholder 3"/>
          <p:cNvSpPr>
            <a:spLocks noGrp="1"/>
          </p:cNvSpPr>
          <p:nvPr>
            <p:ph type="sldNum" sz="quarter" idx="5"/>
          </p:nvPr>
        </p:nvSpPr>
        <p:spPr/>
        <p:txBody>
          <a:bodyPr/>
          <a:lstStyle/>
          <a:p>
            <a:fld id="{F14BA77A-5537-43EE-BED1-FEFFA317371D}" type="slidenum">
              <a:rPr lang="en-US" smtClean="0"/>
              <a:t>13</a:t>
            </a:fld>
            <a:endParaRPr lang="en-US"/>
          </a:p>
        </p:txBody>
      </p:sp>
    </p:spTree>
    <p:extLst>
      <p:ext uri="{BB962C8B-B14F-4D97-AF65-F5344CB8AC3E}">
        <p14:creationId xmlns:p14="http://schemas.microsoft.com/office/powerpoint/2010/main" val="168380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56A636-CAE2-ABE9-CBBC-1DBC7CC3418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FB05E7-F419-2EE7-E0E6-0634EC710F5B}"/>
              </a:ext>
            </a:extLst>
          </p:cNvPr>
          <p:cNvSpPr>
            <a:spLocks noGrp="1" noRot="1" noChangeAspect="1"/>
          </p:cNvSpPr>
          <p:nvPr>
            <p:ph type="sldImg"/>
          </p:nvPr>
        </p:nvSpPr>
        <p:spPr>
          <a:xfrm>
            <a:off x="1598613" y="390525"/>
            <a:ext cx="3659187" cy="2058988"/>
          </a:xfrm>
        </p:spPr>
        <p:txBody>
          <a:bodyPr/>
          <a:lstStyle/>
          <a:p>
            <a:endParaRPr lang="en-US"/>
          </a:p>
        </p:txBody>
      </p:sp>
      <p:sp>
        <p:nvSpPr>
          <p:cNvPr id="3" name="Notes Placeholder 2">
            <a:extLst>
              <a:ext uri="{FF2B5EF4-FFF2-40B4-BE49-F238E27FC236}">
                <a16:creationId xmlns:a16="http://schemas.microsoft.com/office/drawing/2014/main" id="{AE451874-A1AF-5665-9E39-4D30AA9E3800}"/>
              </a:ext>
            </a:extLst>
          </p:cNvPr>
          <p:cNvSpPr>
            <a:spLocks noGrp="1"/>
          </p:cNvSpPr>
          <p:nvPr>
            <p:ph type="body" idx="1"/>
          </p:nvPr>
        </p:nvSpPr>
        <p:spPr>
          <a:xfrm>
            <a:off x="685006" y="2823264"/>
            <a:ext cx="5486400" cy="4627826"/>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dirty="0">
                <a:effectLst/>
                <a:latin typeface="Calibri" panose="020F0502020204030204" pitchFamily="34" charset="0"/>
                <a:ea typeface="Calibri" panose="020F0502020204030204" pitchFamily="34" charset="0"/>
              </a:rPr>
              <a:t>Unit Metrics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u="none" dirty="0">
                <a:effectLst/>
                <a:latin typeface="Calibri" panose="020F0502020204030204" pitchFamily="34" charset="0"/>
                <a:ea typeface="Calibri" panose="020F0502020204030204" pitchFamily="34" charset="0"/>
              </a:rPr>
              <a:t>The first thing a unit commissioner must do is get to know the unit and its people.  This may take several visits. </a:t>
            </a:r>
            <a:r>
              <a:rPr lang="en-US" dirty="0">
                <a:effectLst/>
                <a:latin typeface="Calibri"/>
                <a:ea typeface="Calibri"/>
                <a:cs typeface="Calibri"/>
              </a:rPr>
              <a:t>Unit</a:t>
            </a:r>
            <a:r>
              <a:rPr lang="en-US" dirty="0">
                <a:latin typeface="Calibri"/>
                <a:ea typeface="Calibri"/>
                <a:cs typeface="Calibri"/>
              </a:rPr>
              <a:t> </a:t>
            </a:r>
            <a:r>
              <a:rPr lang="en-US" dirty="0">
                <a:effectLst/>
                <a:latin typeface="Calibri"/>
                <a:ea typeface="Calibri"/>
                <a:cs typeface="Calibri"/>
              </a:rPr>
              <a:t>metrics are an objective starting point for discussions </a:t>
            </a:r>
            <a:r>
              <a:rPr lang="en-US" u="none" dirty="0">
                <a:effectLst/>
                <a:latin typeface="Calibri"/>
                <a:ea typeface="Calibri"/>
                <a:cs typeface="Calibri"/>
              </a:rPr>
              <a:t>after </a:t>
            </a:r>
            <a:r>
              <a:rPr lang="en-US" u="none" dirty="0">
                <a:latin typeface="Calibri"/>
                <a:ea typeface="Calibri"/>
                <a:cs typeface="Calibri"/>
              </a:rPr>
              <a:t>a relationship is established</a:t>
            </a:r>
            <a:r>
              <a:rPr lang="en-US" u="none" dirty="0">
                <a:effectLst/>
                <a:latin typeface="Calibri"/>
                <a:ea typeface="Calibri"/>
                <a:cs typeface="Calibri"/>
              </a:rPr>
              <a:t>. </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u="sng" dirty="0">
                <a:effectLst/>
                <a:latin typeface="Calibri" panose="020F0502020204030204" pitchFamily="34" charset="0"/>
                <a:ea typeface="Calibri" panose="020F0502020204030204" pitchFamily="34" charset="0"/>
              </a:rPr>
            </a:br>
            <a:r>
              <a:rPr lang="en-US" dirty="0">
                <a:effectLst/>
                <a:latin typeface="Calibri" panose="020F0502020204030204" pitchFamily="34" charset="0"/>
                <a:ea typeface="Calibri" panose="020F0502020204030204" pitchFamily="34" charset="0"/>
              </a:rPr>
              <a:t>Unit metrics provide insight into a unit’s overall status, enabling you and the unit's Scouters to collaborate and improve the unit’s ability to deliver the promise of Scouting. They are </a:t>
            </a:r>
            <a:r>
              <a:rPr lang="en-US" b="1" dirty="0">
                <a:effectLst/>
                <a:latin typeface="Calibri" panose="020F0502020204030204" pitchFamily="34" charset="0"/>
                <a:ea typeface="Calibri" panose="020F0502020204030204" pitchFamily="34" charset="0"/>
              </a:rPr>
              <a:t>not </a:t>
            </a:r>
            <a:r>
              <a:rPr lang="en-US" dirty="0">
                <a:effectLst/>
                <a:latin typeface="Calibri" panose="020F0502020204030204" pitchFamily="34" charset="0"/>
                <a:ea typeface="Calibri" panose="020F0502020204030204" pitchFamily="34" charset="0"/>
              </a:rPr>
              <a:t>intended to compare one unit to </a:t>
            </a:r>
            <a:r>
              <a:rPr lang="en-US" u="none" dirty="0">
                <a:effectLst/>
                <a:latin typeface="Calibri" panose="020F0502020204030204" pitchFamily="34" charset="0"/>
                <a:ea typeface="Calibri" panose="020F0502020204030204" pitchFamily="34" charset="0"/>
              </a:rPr>
              <a:t>another or to provide a “score”.</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effectLst/>
                <a:latin typeface="Calibri" panose="020F0502020204030204" pitchFamily="34" charset="0"/>
                <a:ea typeface="Calibri" panose="020F0502020204030204" pitchFamily="34" charset="0"/>
              </a:rPr>
            </a:br>
            <a:r>
              <a:rPr lang="en-US" dirty="0">
                <a:effectLst/>
                <a:latin typeface="Calibri" panose="020F0502020204030204" pitchFamily="34" charset="0"/>
                <a:ea typeface="Calibri" panose="020F0502020204030204" pitchFamily="34" charset="0"/>
                <a:cs typeface="Times New Roman" panose="02020603050405020304" pitchFamily="18" charset="0"/>
              </a:rPr>
              <a:t>The unit metrics chosen provide an objective and valuable means of identifying how a unit is performing, enabling commissioners a convenient method to provide focused help where it is</a:t>
            </a:r>
            <a:r>
              <a:rPr lang="en-US" u="none" dirty="0">
                <a:effectLst/>
                <a:latin typeface="Calibri" panose="020F0502020204030204" pitchFamily="34" charset="0"/>
                <a:ea typeface="Calibri" panose="020F0502020204030204" pitchFamily="34" charset="0"/>
                <a:cs typeface="Times New Roman" panose="02020603050405020304" pitchFamily="18" charset="0"/>
              </a:rPr>
              <a:t> </a:t>
            </a:r>
            <a:r>
              <a:rPr lang="en-US" dirty="0">
                <a:effectLst/>
                <a:latin typeface="Calibri" panose="020F0502020204030204" pitchFamily="34" charset="0"/>
                <a:ea typeface="Calibri" panose="020F0502020204030204" pitchFamily="34" charset="0"/>
                <a:cs typeface="Times New Roman" panose="02020603050405020304" pitchFamily="18" charset="0"/>
              </a:rPr>
              <a:t>needed.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u="none" dirty="0">
                <a:effectLst/>
                <a:latin typeface="Calibri" panose="020F0502020204030204" pitchFamily="34" charset="0"/>
                <a:ea typeface="Calibri" panose="020F0502020204030204" pitchFamily="34" charset="0"/>
                <a:cs typeface="Times New Roman" panose="02020603050405020304" pitchFamily="18" charset="0"/>
              </a:rPr>
              <a:t>This information is available on the unit’s dashboard which is available in Commissioner Tools.</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sz="1600" dirty="0">
                <a:effectLst/>
                <a:latin typeface="Calibri" panose="020F0502020204030204" pitchFamily="34" charset="0"/>
                <a:ea typeface="Calibri" panose="020F0502020204030204" pitchFamily="34" charset="0"/>
                <a:cs typeface="Times New Roman" panose="02020603050405020304" pitchFamily="18" charset="0"/>
              </a:rPr>
            </a:br>
            <a:endParaRPr lang="en-US" sz="1600" dirty="0"/>
          </a:p>
        </p:txBody>
      </p:sp>
      <p:sp>
        <p:nvSpPr>
          <p:cNvPr id="4" name="Slide Number Placeholder 3">
            <a:extLst>
              <a:ext uri="{FF2B5EF4-FFF2-40B4-BE49-F238E27FC236}">
                <a16:creationId xmlns:a16="http://schemas.microsoft.com/office/drawing/2014/main" id="{8C82B650-BDC4-D0FC-256E-BEA69A188BCF}"/>
              </a:ext>
            </a:extLst>
          </p:cNvPr>
          <p:cNvSpPr>
            <a:spLocks noGrp="1"/>
          </p:cNvSpPr>
          <p:nvPr>
            <p:ph type="sldNum" sz="quarter" idx="5"/>
          </p:nvPr>
        </p:nvSpPr>
        <p:spPr>
          <a:xfrm>
            <a:off x="4827494" y="8519820"/>
            <a:ext cx="1921343" cy="467309"/>
          </a:xfrm>
        </p:spPr>
        <p:txBody>
          <a:bodyPr/>
          <a:lstStyle/>
          <a:p>
            <a:fld id="{59048FD7-9EFB-46E7-BEEF-BA929D3F9856}" type="slidenum">
              <a:rPr lang="en-US" smtClean="0"/>
              <a:t>14</a:t>
            </a:fld>
            <a:endParaRPr lang="en-US" dirty="0"/>
          </a:p>
        </p:txBody>
      </p:sp>
    </p:spTree>
    <p:extLst>
      <p:ext uri="{BB962C8B-B14F-4D97-AF65-F5344CB8AC3E}">
        <p14:creationId xmlns:p14="http://schemas.microsoft.com/office/powerpoint/2010/main" val="4616485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58975" y="107950"/>
            <a:ext cx="3370263" cy="1895475"/>
          </a:xfrm>
        </p:spPr>
        <p:txBody>
          <a:bodyPr/>
          <a:lstStyle/>
          <a:p>
            <a:endParaRPr lang="en-US"/>
          </a:p>
        </p:txBody>
      </p:sp>
      <p:sp>
        <p:nvSpPr>
          <p:cNvPr id="3" name="Notes Placeholder 2"/>
          <p:cNvSpPr>
            <a:spLocks noGrp="1"/>
          </p:cNvSpPr>
          <p:nvPr>
            <p:ph type="body" idx="1"/>
          </p:nvPr>
        </p:nvSpPr>
        <p:spPr>
          <a:xfrm>
            <a:off x="349625" y="2191871"/>
            <a:ext cx="6145304" cy="6654683"/>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effectLst/>
                <a:ea typeface="Calibri" panose="020F0502020204030204" pitchFamily="34" charset="0"/>
                <a:cs typeface="Calibri" panose="020F0502020204030204" pitchFamily="34" charset="0"/>
              </a:rPr>
              <a:t>Unit Metrics Chart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(This is a Handout)</a:t>
            </a:r>
            <a:endParaRPr lang="en-US" b="1" dirty="0">
              <a:effectLst/>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ffectLst/>
                <a:ea typeface="Calibri" panose="020F0502020204030204" pitchFamily="34" charset="0"/>
                <a:cs typeface="Calibri" panose="020F0502020204030204" pitchFamily="34" charset="0"/>
              </a:rPr>
              <a:t>These o</a:t>
            </a:r>
            <a:r>
              <a:rPr lang="en-US" dirty="0">
                <a:ea typeface="Calibri" panose="020F0502020204030204" pitchFamily="34" charset="0"/>
                <a:cs typeface="Calibri" panose="020F0502020204030204" pitchFamily="34" charset="0"/>
              </a:rPr>
              <a:t>bjective metrics are determined using thresholds established for average expectations. Variation from these thresholds is not necessarily ‘good’ or ‘bad.’ </a:t>
            </a:r>
            <a:r>
              <a:rPr lang="en-US" b="1" dirty="0">
                <a:ea typeface="Calibri" panose="020F0502020204030204" pitchFamily="34" charset="0"/>
                <a:cs typeface="Calibri" panose="020F0502020204030204" pitchFamily="34" charset="0"/>
              </a:rPr>
              <a:t>Metrics are not scores</a:t>
            </a:r>
            <a:r>
              <a:rPr lang="en-US" dirty="0">
                <a:ea typeface="Calibri" panose="020F0502020204030204" pitchFamily="34" charset="0"/>
                <a:cs typeface="Calibri" panose="020F0502020204030204" pitchFamily="34" charset="0"/>
              </a:rPr>
              <a:t>. They identify opportunities to provide helpful </a:t>
            </a:r>
            <a:r>
              <a:rPr lang="en-US" u="none" dirty="0">
                <a:ea typeface="Calibri" panose="020F0502020204030204" pitchFamily="34" charset="0"/>
                <a:cs typeface="Calibri" panose="020F0502020204030204" pitchFamily="34" charset="0"/>
              </a:rPr>
              <a:t>guidance where needed. </a:t>
            </a:r>
            <a:r>
              <a:rPr lang="en-US" u="none" dirty="0">
                <a:solidFill>
                  <a:srgbClr val="333333"/>
                </a:solidFill>
                <a:effectLst/>
                <a:ea typeface="Calibri" panose="020F0502020204030204" pitchFamily="34" charset="0"/>
                <a:cs typeface="Calibri" panose="020F0502020204030204" pitchFamily="34" charset="0"/>
              </a:rPr>
              <a:t>Discussing only one or two metrics with a unit leader to explore where help might be required, could be very beneficial. However, discussing those where they’re going well is also essential. Everyone needs to know that you also notice the positive things.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a typeface="Calibri" panose="020F0502020204030204" pitchFamily="34" charset="0"/>
                <a:cs typeface="Calibri" panose="020F0502020204030204" pitchFamily="34" charset="0"/>
              </a:rPr>
              <a:t>This chart displays five metrics, covering each of the five Scouting America programs, and describes thresholds based on average expectations.  Each metric and threshold was established based on a relationship with unit renewal. </a:t>
            </a:r>
            <a:r>
              <a:rPr lang="en-US" u="none" dirty="0">
                <a:ea typeface="Calibri" panose="020F0502020204030204" pitchFamily="34" charset="0"/>
                <a:cs typeface="Calibri" panose="020F0502020204030204" pitchFamily="34" charset="0"/>
              </a:rPr>
              <a:t>The sixth metric of retention is part of the unit’s dashboard information.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u="none" dirty="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u="none" dirty="0">
                <a:ea typeface="Calibri" panose="020F0502020204030204" pitchFamily="34" charset="0"/>
                <a:cs typeface="Calibri" panose="020F0502020204030204" pitchFamily="34" charset="0"/>
              </a:rPr>
              <a:t>Note, for example, Key Leaders Trained.  As commissioners, we are typically in contact with the unit Key 3.  When we visit with the unit Key, we should also discuss the direct contact leaders (Cub Den Leaders, Webelos Den Leaders, and their assistants), who are not yet trained, and offer them available training resources.  We know trained leaders provide a better program for the youth.</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u="none" dirty="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a typeface="Calibri" panose="020F0502020204030204" pitchFamily="34" charset="0"/>
                <a:cs typeface="Calibri" panose="020F0502020204030204" pitchFamily="34" charset="0"/>
              </a:rPr>
              <a:t>Also note the unit size for Cub Scouts.  The threshold is set at 20, which is actually below the national average of pack sizes.  It has been found that units that fell below this threshold are less likely to complete a unit renewal.  This size threshold helps to establish a typical den unit for each grade level with at least 3-4 youth in each den.  Similarly, for Troops, a threshold of 12 accommodates two patrols of 5 youth. Still, it enables the opportunity for the senior patrol leader of the youth leadership and an assistant, which is fundamental in the Scouts BSA Program.</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a typeface="Calibri" panose="020F0502020204030204" pitchFamily="34" charset="0"/>
                <a:cs typeface="Calibri" panose="020F0502020204030204" pitchFamily="34" charset="0"/>
              </a:rPr>
              <a:t>Data is populated through Scoutbook Plus and other Scouting America systems. The </a:t>
            </a:r>
            <a:r>
              <a:rPr lang="en-US" b="1" dirty="0">
                <a:ea typeface="Calibri" panose="020F0502020204030204" pitchFamily="34" charset="0"/>
                <a:cs typeface="Calibri" panose="020F0502020204030204" pitchFamily="34" charset="0"/>
              </a:rPr>
              <a:t>shaded metrics</a:t>
            </a:r>
            <a:r>
              <a:rPr lang="en-US" dirty="0">
                <a:ea typeface="Calibri" panose="020F0502020204030204" pitchFamily="34" charset="0"/>
                <a:cs typeface="Calibri" panose="020F0502020204030204" pitchFamily="34" charset="0"/>
              </a:rPr>
              <a:t>, Leadership for Crews and Posts, and Outdoor Activity for all programs, are dependent on what is entered at the unit level.  Our technology systems make it easy for unit leaders to enter only a date for when the activity occurred via </a:t>
            </a:r>
            <a:r>
              <a:rPr lang="en-US" dirty="0" err="1">
                <a:ea typeface="Calibri" panose="020F0502020204030204" pitchFamily="34" charset="0"/>
                <a:cs typeface="Calibri" panose="020F0502020204030204" pitchFamily="34" charset="0"/>
              </a:rPr>
              <a:t>My.Scouting</a:t>
            </a:r>
            <a:r>
              <a:rPr lang="en-US" dirty="0">
                <a:ea typeface="Calibri" panose="020F0502020204030204" pitchFamily="34" charset="0"/>
                <a:cs typeface="Calibri" panose="020F0502020204030204" pitchFamily="34" charset="0"/>
              </a:rPr>
              <a:t> or Scoutbook Plus. </a:t>
            </a:r>
            <a:br>
              <a:rPr lang="en-US" dirty="0">
                <a:ea typeface="Calibri" panose="020F0502020204030204" pitchFamily="34" charset="0"/>
                <a:cs typeface="Calibri" panose="020F0502020204030204" pitchFamily="34" charset="0"/>
              </a:rPr>
            </a:br>
            <a:br>
              <a:rPr lang="en-US" dirty="0">
                <a:ea typeface="Calibri" panose="020F0502020204030204" pitchFamily="34" charset="0"/>
                <a:cs typeface="Calibri" panose="020F0502020204030204" pitchFamily="34" charset="0"/>
              </a:rPr>
            </a:br>
            <a:r>
              <a:rPr lang="en-US" dirty="0">
                <a:ea typeface="Calibri" panose="020F0502020204030204" pitchFamily="34" charset="0"/>
                <a:cs typeface="Calibri" panose="020F0502020204030204" pitchFamily="34" charset="0"/>
              </a:rPr>
              <a:t>However, it is up to the unit whether to enter that information. What might seem to be a lack of advancement/leadership and outdoor/superactivity </a:t>
            </a:r>
            <a:r>
              <a:rPr lang="en-US" b="1" dirty="0">
                <a:ea typeface="Calibri" panose="020F0502020204030204" pitchFamily="34" charset="0"/>
                <a:cs typeface="Calibri" panose="020F0502020204030204" pitchFamily="34" charset="0"/>
              </a:rPr>
              <a:t>only means no one entered the information, not that those things did not occur.</a:t>
            </a:r>
          </a:p>
          <a:p>
            <a:endParaRPr lang="en-US" sz="1600" dirty="0"/>
          </a:p>
        </p:txBody>
      </p:sp>
      <p:sp>
        <p:nvSpPr>
          <p:cNvPr id="4" name="Slide Number Placeholder 3"/>
          <p:cNvSpPr>
            <a:spLocks noGrp="1"/>
          </p:cNvSpPr>
          <p:nvPr>
            <p:ph type="sldNum" sz="quarter" idx="5"/>
          </p:nvPr>
        </p:nvSpPr>
        <p:spPr>
          <a:xfrm>
            <a:off x="5221661" y="8612899"/>
            <a:ext cx="1527176" cy="467309"/>
          </a:xfrm>
        </p:spPr>
        <p:txBody>
          <a:bodyPr/>
          <a:lstStyle/>
          <a:p>
            <a:fld id="{59048FD7-9EFB-46E7-BEEF-BA929D3F9856}" type="slidenum">
              <a:rPr lang="en-US" smtClean="0"/>
              <a:t>15</a:t>
            </a:fld>
            <a:endParaRPr lang="en-US" dirty="0"/>
          </a:p>
        </p:txBody>
      </p:sp>
    </p:spTree>
    <p:extLst>
      <p:ext uri="{BB962C8B-B14F-4D97-AF65-F5344CB8AC3E}">
        <p14:creationId xmlns:p14="http://schemas.microsoft.com/office/powerpoint/2010/main" val="55480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p16:notes"/>
          <p:cNvSpPr>
            <a:spLocks noGrp="1" noRot="1" noChangeAspect="1"/>
          </p:cNvSpPr>
          <p:nvPr>
            <p:ph type="sldImg" idx="2"/>
          </p:nvPr>
        </p:nvSpPr>
        <p:spPr>
          <a:xfrm>
            <a:off x="1116013" y="250825"/>
            <a:ext cx="4202112" cy="2365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US"/>
          </a:p>
        </p:txBody>
      </p:sp>
      <p:sp>
        <p:nvSpPr>
          <p:cNvPr id="285" name="Google Shape;285;p16:notes"/>
          <p:cNvSpPr txBox="1">
            <a:spLocks noGrp="1"/>
          </p:cNvSpPr>
          <p:nvPr>
            <p:ph type="body" idx="1"/>
          </p:nvPr>
        </p:nvSpPr>
        <p:spPr>
          <a:xfrm>
            <a:off x="444137" y="3082834"/>
            <a:ext cx="5708469" cy="5025742"/>
          </a:xfrm>
          <a:prstGeom prst="rect">
            <a:avLst/>
          </a:prstGeom>
          <a:noFill/>
          <a:ln>
            <a:noFill/>
          </a:ln>
        </p:spPr>
        <p:txBody>
          <a:bodyPr spcFirstLastPara="1" wrap="square" lIns="94225" tIns="47100" rIns="94225" bIns="47100" anchor="t" anchorCtr="0">
            <a:noAutofit/>
          </a:bodyPr>
          <a:lstStyle/>
          <a:p>
            <a:pPr marL="0" lvl="0" indent="0" algn="l" rtl="0">
              <a:spcBef>
                <a:spcPts val="0"/>
              </a:spcBef>
              <a:spcAft>
                <a:spcPts val="0"/>
              </a:spcAft>
              <a:buNone/>
            </a:pPr>
            <a:r>
              <a:rPr lang="en-US" b="1" dirty="0">
                <a:latin typeface="Calibri" panose="020F0502020204030204" pitchFamily="34" charset="0"/>
                <a:cs typeface="Calibri" panose="020F0502020204030204" pitchFamily="34" charset="0"/>
              </a:rPr>
              <a:t>Connection Guides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latin typeface="Calibri" panose="020F0502020204030204" pitchFamily="34" charset="0"/>
                <a:cs typeface="Calibri" panose="020F0502020204030204" pitchFamily="34" charset="0"/>
              </a:rPr>
              <a:t>To aid commissioners in facilitating a conversation with unit leaders, a set of Connection Guides is available. There are guides for discussing each of the six metrics.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b="1"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1" dirty="0">
                <a:latin typeface="Calibri" panose="020F0502020204030204" pitchFamily="34" charset="0"/>
                <a:cs typeface="Calibri" panose="020F0502020204030204" pitchFamily="34" charset="0"/>
              </a:rPr>
              <a:t>All guides are accessible from the unit and district dashboards</a:t>
            </a:r>
            <a:r>
              <a:rPr lang="en-US" dirty="0">
                <a:latin typeface="Calibri" panose="020F0502020204030204" pitchFamily="34" charset="0"/>
                <a:cs typeface="Calibri" panose="020F0502020204030204" pitchFamily="34" charset="0"/>
              </a:rPr>
              <a:t>, and each follows a similar pattern of offering several leading questions to help guide a unit-level conversation.</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dirty="0">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latin typeface="Calibri" panose="020F0502020204030204" pitchFamily="34" charset="0"/>
                <a:cs typeface="Calibri" panose="020F0502020204030204" pitchFamily="34" charset="0"/>
              </a:rPr>
              <a:t>Scanning this QR code will also enable direct access to the library of connection guides.</a:t>
            </a:r>
          </a:p>
        </p:txBody>
      </p:sp>
      <p:sp>
        <p:nvSpPr>
          <p:cNvPr id="286" name="Google Shape;286;p16:notes"/>
          <p:cNvSpPr txBox="1">
            <a:spLocks noGrp="1"/>
          </p:cNvSpPr>
          <p:nvPr>
            <p:ph type="sldNum" idx="12"/>
          </p:nvPr>
        </p:nvSpPr>
        <p:spPr>
          <a:xfrm>
            <a:off x="3996162" y="8575210"/>
            <a:ext cx="2643926" cy="471053"/>
          </a:xfrm>
          <a:prstGeom prst="rect">
            <a:avLst/>
          </a:prstGeom>
          <a:noFill/>
          <a:ln>
            <a:noFill/>
          </a:ln>
        </p:spPr>
        <p:txBody>
          <a:bodyPr spcFirstLastPara="1" wrap="square" lIns="94225" tIns="47100" rIns="94225" bIns="47100" anchor="b" anchorCtr="0">
            <a:noAutofit/>
          </a:bodyPr>
          <a:lstStyle/>
          <a:p>
            <a:pPr marL="0" lvl="0" indent="0" algn="r" rtl="0">
              <a:spcBef>
                <a:spcPts val="0"/>
              </a:spcBef>
              <a:spcAft>
                <a:spcPts val="0"/>
              </a:spcAft>
              <a:buNone/>
            </a:pPr>
            <a:fld id="{00000000-1234-1234-1234-123412341234}" type="slidenum">
              <a:rPr lang="en-US"/>
              <a:t>16</a:t>
            </a:fld>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89075" y="249238"/>
            <a:ext cx="3878263" cy="2182812"/>
          </a:xfrm>
        </p:spPr>
        <p:txBody>
          <a:bodyPr/>
          <a:lstStyle/>
          <a:p>
            <a:endParaRPr lang="en-US"/>
          </a:p>
        </p:txBody>
      </p:sp>
      <p:sp>
        <p:nvSpPr>
          <p:cNvPr id="3" name="Notes Placeholder 2"/>
          <p:cNvSpPr>
            <a:spLocks noGrp="1"/>
          </p:cNvSpPr>
          <p:nvPr>
            <p:ph type="body" idx="1"/>
          </p:nvPr>
        </p:nvSpPr>
        <p:spPr>
          <a:xfrm>
            <a:off x="685800" y="2778373"/>
            <a:ext cx="5486400" cy="5371257"/>
          </a:xfrm>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strike="noStrike" dirty="0">
                <a:latin typeface="Calibri" panose="020F0502020204030204" pitchFamily="34" charset="0"/>
                <a:ea typeface="Calibri" panose="020F0502020204030204" pitchFamily="34" charset="0"/>
                <a:cs typeface="Calibri" panose="020F0502020204030204" pitchFamily="34" charset="0"/>
              </a:rPr>
              <a:t>Unit Goals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strike="noStrike" dirty="0">
                <a:latin typeface="Calibri" panose="020F0502020204030204" pitchFamily="34" charset="0"/>
                <a:ea typeface="Calibri" panose="020F0502020204030204" pitchFamily="34" charset="0"/>
                <a:cs typeface="Calibri" panose="020F0502020204030204" pitchFamily="34" charset="0"/>
              </a:rPr>
              <a:t>C</a:t>
            </a:r>
            <a:r>
              <a:rPr lang="en-US" b="0" dirty="0">
                <a:latin typeface="Calibri" panose="020F0502020204030204" pitchFamily="34" charset="0"/>
                <a:ea typeface="Calibri" panose="020F0502020204030204" pitchFamily="34" charset="0"/>
                <a:cs typeface="Calibri" panose="020F0502020204030204" pitchFamily="34" charset="0"/>
              </a:rPr>
              <a:t>onversations </a:t>
            </a:r>
            <a:r>
              <a:rPr lang="en-US" b="0" u="none" dirty="0">
                <a:latin typeface="Calibri" panose="020F0502020204030204" pitchFamily="34" charset="0"/>
                <a:ea typeface="Calibri" panose="020F0502020204030204" pitchFamily="34" charset="0"/>
                <a:cs typeface="Calibri" panose="020F0502020204030204" pitchFamily="34" charset="0"/>
              </a:rPr>
              <a:t>with unit leaders </a:t>
            </a:r>
            <a:r>
              <a:rPr lang="en-US" b="0" i="0" u="sng"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may</a:t>
            </a:r>
            <a: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lead to opportunities for formulating unit goals. </a:t>
            </a:r>
          </a:p>
          <a:p>
            <a:pPr marL="0" indent="0" algn="l">
              <a:buFont typeface="Arial" panose="020B0604020202020204" pitchFamily="34" charset="0"/>
              <a:buNone/>
            </a:pPr>
            <a:endParaRPr lang="en-US" b="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Establishing goals can be pivotal in the development of thriving units.   Commissioners should be prepared to collaborate closely with units to develop goals and address challenges.</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a:t>
            </a:r>
            <a:endParaRPr lang="en-US" b="0" i="0" strike="sngStrik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endParaRPr>
          </a:p>
          <a:p>
            <a:pPr marL="0" indent="0" algn="l">
              <a:buFont typeface="Arial" panose="020B0604020202020204" pitchFamily="34" charset="0"/>
              <a:buNone/>
            </a:pPr>
            <a: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This means the commissioner needs to recognize what is going well so that they are ready to aid the unit in pinpointing areas for program </a:t>
            </a:r>
            <a:r>
              <a:rPr lang="en-US" b="0" i="0" u="none" strike="noStrik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improvement.  </a:t>
            </a:r>
            <a:r>
              <a:rPr lang="en-US" b="0" i="0" u="sng" strike="noStrik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If</a:t>
            </a:r>
            <a:r>
              <a:rPr lang="en-US" b="0" i="0" u="none" strike="noStrik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a:t>
            </a:r>
            <a:r>
              <a:rPr lang="en-US" b="0" i="0" u="sng" strike="noStrik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invited</a:t>
            </a:r>
            <a:r>
              <a:rPr lang="en-US" b="0" i="0" u="none" strike="noStrik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a:t>
            </a:r>
            <a:r>
              <a:rPr lang="en-US" b="0" i="0" u="sng" strike="noStrik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by</a:t>
            </a:r>
            <a:r>
              <a:rPr lang="en-US" b="0" i="0" u="none" strike="noStrik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a:t>
            </a:r>
            <a:r>
              <a:rPr lang="en-US" b="0" i="0" u="sng" strike="noStrik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the</a:t>
            </a:r>
            <a:r>
              <a:rPr lang="en-US" b="0" i="0" u="none" strike="noStrik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a:t>
            </a:r>
            <a:r>
              <a:rPr lang="en-US" b="0" i="0" u="sng" strike="noStrik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unit</a:t>
            </a:r>
            <a:r>
              <a:rPr lang="en-US" b="0" i="0" u="none" strike="noStrik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the commissioner can e</a:t>
            </a:r>
            <a: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ngage with unit leaders to help them establish their </a:t>
            </a:r>
            <a:r>
              <a:rPr lang="en-US" b="0" i="0" u="none"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vision for success and</a:t>
            </a:r>
            <a: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provide support for that vision. </a:t>
            </a:r>
          </a:p>
          <a:p>
            <a:pPr marL="0" indent="0" algn="l">
              <a:buFont typeface="Arial" panose="020B0604020202020204" pitchFamily="34" charset="0"/>
              <a:buNone/>
            </a:pPr>
            <a:endPar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endParaRPr>
          </a:p>
          <a:p>
            <a:pPr marL="0" indent="0" algn="l">
              <a:buFont typeface="Arial" panose="020B0604020202020204" pitchFamily="34" charset="0"/>
              <a:buNone/>
            </a:pPr>
            <a:r>
              <a:rPr lang="en-US" b="1"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The unit leadership maintains complete autonomy in determining unit goals, whether they choose to have them detailed, simple, or not at all.</a:t>
            </a:r>
            <a:r>
              <a:rPr lang="en-US" b="0" i="0" dirty="0">
                <a:solidFill>
                  <a:srgbClr val="0D0D0D"/>
                </a:solidFill>
                <a:effectLst/>
                <a:highlight>
                  <a:srgbClr val="FFFFFF"/>
                </a:highlight>
                <a:latin typeface="Calibri" panose="020F0502020204030204" pitchFamily="34" charset="0"/>
                <a:ea typeface="Calibri" panose="020F0502020204030204" pitchFamily="34" charset="0"/>
                <a:cs typeface="Calibri" panose="020F0502020204030204" pitchFamily="34" charset="0"/>
              </a:rPr>
              <a:t>  The commissioner is available to assist them throughout the process.</a:t>
            </a:r>
            <a:endParaRPr lang="en-US" b="0" dirty="0">
              <a:latin typeface="Calibri" panose="020F0502020204030204" pitchFamily="34" charset="0"/>
              <a:ea typeface="Calibri" panose="020F0502020204030204" pitchFamily="34" charset="0"/>
              <a:cs typeface="Calibri" panose="020F0502020204030204" pitchFamily="34" charset="0"/>
            </a:endParaRPr>
          </a:p>
          <a:p>
            <a:endParaRPr lang="en-US" sz="1600" dirty="0"/>
          </a:p>
        </p:txBody>
      </p:sp>
      <p:sp>
        <p:nvSpPr>
          <p:cNvPr id="4" name="Slide Number Placeholder 3"/>
          <p:cNvSpPr>
            <a:spLocks noGrp="1"/>
          </p:cNvSpPr>
          <p:nvPr>
            <p:ph type="sldNum" sz="quarter" idx="5"/>
          </p:nvPr>
        </p:nvSpPr>
        <p:spPr>
          <a:xfrm>
            <a:off x="5098021" y="8495953"/>
            <a:ext cx="1759979" cy="467309"/>
          </a:xfrm>
        </p:spPr>
        <p:txBody>
          <a:bodyPr/>
          <a:lstStyle/>
          <a:p>
            <a:fld id="{59048FD7-9EFB-46E7-BEEF-BA929D3F9856}" type="slidenum">
              <a:rPr lang="en-US" smtClean="0"/>
              <a:t>17</a:t>
            </a:fld>
            <a:endParaRPr lang="en-US" dirty="0"/>
          </a:p>
        </p:txBody>
      </p:sp>
    </p:spTree>
    <p:extLst>
      <p:ext uri="{BB962C8B-B14F-4D97-AF65-F5344CB8AC3E}">
        <p14:creationId xmlns:p14="http://schemas.microsoft.com/office/powerpoint/2010/main" val="15807745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0363" y="374650"/>
            <a:ext cx="3595687" cy="2024063"/>
          </a:xfrm>
        </p:spPr>
        <p:txBody>
          <a:bodyPr/>
          <a:lstStyle/>
          <a:p>
            <a:endParaRPr lang="en-US"/>
          </a:p>
        </p:txBody>
      </p:sp>
      <p:sp>
        <p:nvSpPr>
          <p:cNvPr id="3" name="Notes Placeholder 2"/>
          <p:cNvSpPr>
            <a:spLocks noGrp="1"/>
          </p:cNvSpPr>
          <p:nvPr>
            <p:ph type="body" idx="1"/>
          </p:nvPr>
        </p:nvSpPr>
        <p:spPr>
          <a:xfrm>
            <a:off x="685800" y="2636298"/>
            <a:ext cx="5486400" cy="5513333"/>
          </a:xfrm>
        </p:spPr>
        <p:txBody>
          <a:bodyPr/>
          <a:lstStyle/>
          <a:p>
            <a:pPr marL="0" indent="0" algn="l">
              <a:spcBef>
                <a:spcPts val="1200"/>
              </a:spcBef>
              <a:buFont typeface="Symbol" panose="05050102010706020507" pitchFamily="18" charset="2"/>
              <a:buNone/>
            </a:pPr>
            <a:r>
              <a:rPr lang="en-US" b="1" kern="100" dirty="0">
                <a:effectLst/>
                <a:latin typeface="Calibri" panose="020F0502020204030204" pitchFamily="34" charset="0"/>
                <a:ea typeface="Calibri" panose="020F0502020204030204" pitchFamily="34" charset="0"/>
                <a:cs typeface="Calibri" panose="020F0502020204030204" pitchFamily="34" charset="0"/>
              </a:rPr>
              <a:t>Unit Support</a:t>
            </a:r>
          </a:p>
          <a:p>
            <a:pPr marL="0" indent="0" algn="l">
              <a:spcBef>
                <a:spcPts val="1200"/>
              </a:spcBef>
              <a:buFont typeface="Symbol" panose="05050102010706020507" pitchFamily="18" charset="2"/>
              <a:buNone/>
            </a:pPr>
            <a:r>
              <a:rPr lang="en-US" b="0" kern="100" dirty="0">
                <a:effectLst/>
                <a:latin typeface="Calibri" panose="020F0502020204030204" pitchFamily="34" charset="0"/>
                <a:ea typeface="Calibri" panose="020F0502020204030204" pitchFamily="34" charset="0"/>
                <a:cs typeface="Calibri" panose="020F0502020204030204" pitchFamily="34" charset="0"/>
              </a:rPr>
              <a:t>Finally, commissioners provide unit support by following up regularly, being available to answer questions, and ensuring the unit has the resources to achieve their goals. </a:t>
            </a:r>
          </a:p>
          <a:p>
            <a:pPr marL="0" marR="0" lvl="0" indent="0" algn="l" defTabSz="914400" rtl="0" eaLnBrk="1" fontAlgn="auto" latinLnBrk="0" hangingPunct="1">
              <a:lnSpc>
                <a:spcPct val="100000"/>
              </a:lnSpc>
              <a:spcBef>
                <a:spcPts val="1200"/>
              </a:spcBef>
              <a:spcAft>
                <a:spcPts val="0"/>
              </a:spcAft>
              <a:buClrTx/>
              <a:buSzTx/>
              <a:buFont typeface="Symbol" panose="05050102010706020507" pitchFamily="18" charset="2"/>
              <a:buNone/>
              <a:tabLst/>
              <a:defRPr/>
            </a:pPr>
            <a:endParaRPr lang="en-US" b="0"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1200"/>
              </a:spcBef>
              <a:spcAft>
                <a:spcPts val="0"/>
              </a:spcAft>
              <a:buClrTx/>
              <a:buSzTx/>
              <a:buFont typeface="Symbol" panose="05050102010706020507" pitchFamily="18" charset="2"/>
              <a:buNone/>
              <a:tabLst/>
              <a:defRPr/>
            </a:pPr>
            <a:r>
              <a:rPr lang="en-US" b="0" kern="100" dirty="0">
                <a:effectLst/>
                <a:latin typeface="Calibri" panose="020F0502020204030204" pitchFamily="34" charset="0"/>
                <a:ea typeface="Calibri" panose="020F0502020204030204" pitchFamily="34" charset="0"/>
                <a:cs typeface="Calibri" panose="020F0502020204030204" pitchFamily="34" charset="0"/>
              </a:rPr>
              <a:t>Just remember, there are various types of units out there, and each one requires different types of support. </a:t>
            </a:r>
          </a:p>
          <a:p>
            <a:pPr marL="0" marR="0" lvl="0" indent="0" algn="l" defTabSz="914400" rtl="0" eaLnBrk="1" fontAlgn="auto" latinLnBrk="0" hangingPunct="1">
              <a:lnSpc>
                <a:spcPct val="100000"/>
              </a:lnSpc>
              <a:spcBef>
                <a:spcPts val="1200"/>
              </a:spcBef>
              <a:spcAft>
                <a:spcPts val="0"/>
              </a:spcAft>
              <a:buClrTx/>
              <a:buSzTx/>
              <a:buFont typeface="Symbol" panose="05050102010706020507" pitchFamily="18" charset="2"/>
              <a:buNone/>
              <a:tabLst/>
              <a:defRPr/>
            </a:pPr>
            <a:endParaRPr lang="en-US" b="0" kern="100" dirty="0">
              <a:effectLst/>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1200"/>
              </a:spcBef>
              <a:spcAft>
                <a:spcPts val="0"/>
              </a:spcAft>
              <a:buClrTx/>
              <a:buSzTx/>
              <a:buFont typeface="Symbol" panose="05050102010706020507" pitchFamily="18" charset="2"/>
              <a:buNone/>
              <a:tabLst/>
              <a:defRPr/>
            </a:pPr>
            <a:r>
              <a:rPr lang="en-US" b="0" kern="100" dirty="0">
                <a:effectLst/>
                <a:latin typeface="Calibri" panose="020F0502020204030204" pitchFamily="34" charset="0"/>
                <a:ea typeface="Calibri" panose="020F0502020204030204" pitchFamily="34" charset="0"/>
                <a:cs typeface="Calibri" panose="020F0502020204030204" pitchFamily="34" charset="0"/>
              </a:rPr>
              <a:t>Record what you do to support the units you serve in Commissioner Tools. The information you record is valuable for tracking unit opportunities and success over time</a:t>
            </a:r>
            <a:r>
              <a:rPr lang="en-US" b="0" u="none" kern="100" dirty="0">
                <a:effectLst/>
                <a:latin typeface="Calibri" panose="020F0502020204030204" pitchFamily="34" charset="0"/>
                <a:ea typeface="Calibri" panose="020F0502020204030204" pitchFamily="34" charset="0"/>
                <a:cs typeface="Calibri" panose="020F0502020204030204" pitchFamily="34" charset="0"/>
              </a:rPr>
              <a:t>. This is also useful to district leadership if you are no longer able to serve that unit; they won’t have to start all over to gather information.</a:t>
            </a:r>
          </a:p>
          <a:p>
            <a:pPr marL="0" indent="0" algn="l">
              <a:spcBef>
                <a:spcPts val="1200"/>
              </a:spcBef>
              <a:buFont typeface="Symbol" panose="05050102010706020507" pitchFamily="18" charset="2"/>
              <a:buNone/>
            </a:pPr>
            <a:endParaRPr lang="en-US" sz="1600" b="0" u="none"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US" sz="1600" dirty="0"/>
          </a:p>
        </p:txBody>
      </p:sp>
      <p:sp>
        <p:nvSpPr>
          <p:cNvPr id="4" name="Slide Number Placeholder 3"/>
          <p:cNvSpPr>
            <a:spLocks noGrp="1"/>
          </p:cNvSpPr>
          <p:nvPr>
            <p:ph type="sldNum" sz="quarter" idx="5"/>
          </p:nvPr>
        </p:nvSpPr>
        <p:spPr>
          <a:xfrm>
            <a:off x="5226050" y="8676691"/>
            <a:ext cx="1630364" cy="467309"/>
          </a:xfrm>
        </p:spPr>
        <p:txBody>
          <a:bodyPr/>
          <a:lstStyle/>
          <a:p>
            <a:fld id="{59048FD7-9EFB-46E7-BEEF-BA929D3F9856}" type="slidenum">
              <a:rPr lang="en-US" smtClean="0"/>
              <a:t>18</a:t>
            </a:fld>
            <a:endParaRPr lang="en-US"/>
          </a:p>
        </p:txBody>
      </p:sp>
    </p:spTree>
    <p:extLst>
      <p:ext uri="{BB962C8B-B14F-4D97-AF65-F5344CB8AC3E}">
        <p14:creationId xmlns:p14="http://schemas.microsoft.com/office/powerpoint/2010/main" val="2931137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FE53AA-423A-824A-DF38-5CB41E1F69A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80E91CC-70D6-4911-80F0-4729F3E4D7C1}"/>
              </a:ext>
            </a:extLst>
          </p:cNvPr>
          <p:cNvSpPr>
            <a:spLocks noGrp="1" noRot="1" noChangeAspect="1"/>
          </p:cNvSpPr>
          <p:nvPr>
            <p:ph type="sldImg"/>
          </p:nvPr>
        </p:nvSpPr>
        <p:spPr>
          <a:xfrm>
            <a:off x="1630363" y="374650"/>
            <a:ext cx="3595687" cy="2024063"/>
          </a:xfrm>
        </p:spPr>
        <p:txBody>
          <a:bodyPr/>
          <a:lstStyle/>
          <a:p>
            <a:endParaRPr lang="en-US"/>
          </a:p>
        </p:txBody>
      </p:sp>
      <p:sp>
        <p:nvSpPr>
          <p:cNvPr id="3" name="Notes Placeholder 2">
            <a:extLst>
              <a:ext uri="{FF2B5EF4-FFF2-40B4-BE49-F238E27FC236}">
                <a16:creationId xmlns:a16="http://schemas.microsoft.com/office/drawing/2014/main" id="{F5931D3E-DA63-DE5E-01FB-4B9EA66C1207}"/>
              </a:ext>
            </a:extLst>
          </p:cNvPr>
          <p:cNvSpPr>
            <a:spLocks noGrp="1"/>
          </p:cNvSpPr>
          <p:nvPr>
            <p:ph type="body" idx="1"/>
          </p:nvPr>
        </p:nvSpPr>
        <p:spPr>
          <a:xfrm>
            <a:off x="685800" y="2636298"/>
            <a:ext cx="5486400" cy="5513333"/>
          </a:xfrm>
        </p:spPr>
        <p:txBody>
          <a:bodyPr/>
          <a:lstStyle/>
          <a:p>
            <a:pPr marL="0" indent="0" algn="l">
              <a:spcBef>
                <a:spcPts val="1200"/>
              </a:spcBef>
              <a:buFont typeface="Symbol" panose="05050102010706020507" pitchFamily="18" charset="2"/>
              <a:buNone/>
            </a:pPr>
            <a:r>
              <a:rPr lang="en-US" b="1" kern="100" dirty="0">
                <a:effectLst/>
                <a:ea typeface="Calibri" panose="020F0502020204030204" pitchFamily="34" charset="0"/>
                <a:cs typeface="Calibri" panose="020F0502020204030204" pitchFamily="34" charset="0"/>
              </a:rPr>
              <a:t>Summary</a:t>
            </a:r>
          </a:p>
          <a:p>
            <a:pPr marL="0" indent="0" algn="l">
              <a:spcBef>
                <a:spcPts val="1200"/>
              </a:spcBef>
              <a:buFont typeface="Symbol" panose="05050102010706020507" pitchFamily="18" charset="2"/>
              <a:buNone/>
            </a:pPr>
            <a:r>
              <a:rPr lang="en-US" b="0" kern="100" dirty="0">
                <a:effectLst/>
                <a:ea typeface="Calibri" panose="020F0502020204030204" pitchFamily="34" charset="0"/>
                <a:cs typeface="Calibri" panose="020F0502020204030204" pitchFamily="34" charset="0"/>
              </a:rPr>
              <a:t>We’ve covered a lot of ground in this presentation.  </a:t>
            </a:r>
          </a:p>
          <a:p>
            <a:pPr marL="0" indent="0" algn="l">
              <a:spcBef>
                <a:spcPts val="1200"/>
              </a:spcBef>
              <a:buFont typeface="Symbol" panose="05050102010706020507" pitchFamily="18" charset="2"/>
              <a:buNone/>
            </a:pPr>
            <a:endParaRPr lang="en-US" kern="1200" dirty="0">
              <a:solidFill>
                <a:schemeClr val="tx1"/>
              </a:solidFill>
              <a:ea typeface="+mn-ea"/>
              <a:cs typeface="+mn-cs"/>
            </a:endParaRPr>
          </a:p>
          <a:p>
            <a:pPr marL="171450" indent="-171450" algn="l">
              <a:spcBef>
                <a:spcPts val="1200"/>
              </a:spcBef>
              <a:buFont typeface="Arial" panose="020B0604020202020204" pitchFamily="34" charset="0"/>
              <a:buChar char="•"/>
            </a:pPr>
            <a:r>
              <a:rPr lang="en-US" kern="1200" dirty="0">
                <a:solidFill>
                  <a:schemeClr val="tx1"/>
                </a:solidFill>
                <a:ea typeface="+mn-ea"/>
                <a:cs typeface="+mn-cs"/>
              </a:rPr>
              <a:t>We’ve discussed changes in how commissioners should approach unit service</a:t>
            </a:r>
          </a:p>
          <a:p>
            <a:pPr marL="171450" indent="-171450" algn="l">
              <a:spcBef>
                <a:spcPts val="1200"/>
              </a:spcBef>
              <a:buFont typeface="Arial" panose="020B0604020202020204" pitchFamily="34" charset="0"/>
              <a:buChar char="•"/>
            </a:pPr>
            <a:r>
              <a:rPr lang="en-US" kern="1200" dirty="0">
                <a:solidFill>
                  <a:schemeClr val="tx1"/>
                </a:solidFill>
                <a:ea typeface="+mn-ea"/>
                <a:cs typeface="+mn-cs"/>
              </a:rPr>
              <a:t>We have described the components of unit service, and</a:t>
            </a:r>
          </a:p>
          <a:p>
            <a:pPr marL="171450" indent="-171450" algn="l">
              <a:spcBef>
                <a:spcPts val="1200"/>
              </a:spcBef>
              <a:buFont typeface="Arial" panose="020B0604020202020204" pitchFamily="34" charset="0"/>
              <a:buChar char="•"/>
            </a:pPr>
            <a:r>
              <a:rPr lang="en-US" kern="1200" dirty="0">
                <a:solidFill>
                  <a:schemeClr val="tx1"/>
                </a:solidFill>
                <a:ea typeface="+mn-ea"/>
                <a:cs typeface="+mn-cs"/>
              </a:rPr>
              <a:t>We have covered unit conversations, unit metrics, commissioner connections, and unit goals</a:t>
            </a:r>
          </a:p>
          <a:p>
            <a:pPr marL="0" indent="0" algn="l">
              <a:spcBef>
                <a:spcPts val="1200"/>
              </a:spcBef>
              <a:buFont typeface="Symbol" panose="05050102010706020507" pitchFamily="18" charset="2"/>
              <a:buNone/>
            </a:pPr>
            <a:endParaRPr lang="en-US" kern="1200" dirty="0">
              <a:solidFill>
                <a:schemeClr val="tx1"/>
              </a:solidFill>
              <a:ea typeface="+mn-ea"/>
              <a:cs typeface="+mn-cs"/>
            </a:endParaRPr>
          </a:p>
          <a:p>
            <a:r>
              <a:rPr lang="en-US" dirty="0"/>
              <a:t>Ultimately, we as commissioners are here to serve the units.  Let’s be the single best resource for those units.</a:t>
            </a:r>
          </a:p>
        </p:txBody>
      </p:sp>
      <p:sp>
        <p:nvSpPr>
          <p:cNvPr id="4" name="Slide Number Placeholder 3">
            <a:extLst>
              <a:ext uri="{FF2B5EF4-FFF2-40B4-BE49-F238E27FC236}">
                <a16:creationId xmlns:a16="http://schemas.microsoft.com/office/drawing/2014/main" id="{FD3875CB-CE17-672E-9387-05EEDBECF2CA}"/>
              </a:ext>
            </a:extLst>
          </p:cNvPr>
          <p:cNvSpPr>
            <a:spLocks noGrp="1"/>
          </p:cNvSpPr>
          <p:nvPr>
            <p:ph type="sldNum" sz="quarter" idx="5"/>
          </p:nvPr>
        </p:nvSpPr>
        <p:spPr>
          <a:xfrm>
            <a:off x="4909762" y="8535695"/>
            <a:ext cx="1948238" cy="467309"/>
          </a:xfrm>
        </p:spPr>
        <p:txBody>
          <a:bodyPr/>
          <a:lstStyle/>
          <a:p>
            <a:fld id="{59048FD7-9EFB-46E7-BEEF-BA929D3F9856}" type="slidenum">
              <a:rPr lang="en-US" smtClean="0"/>
              <a:t>19</a:t>
            </a:fld>
            <a:endParaRPr lang="en-US"/>
          </a:p>
        </p:txBody>
      </p:sp>
    </p:spTree>
    <p:extLst>
      <p:ext uri="{BB962C8B-B14F-4D97-AF65-F5344CB8AC3E}">
        <p14:creationId xmlns:p14="http://schemas.microsoft.com/office/powerpoint/2010/main" val="1665049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r>
              <a:rPr lang="en-US" b="1" dirty="0"/>
              <a:t>Course Objectives</a:t>
            </a:r>
          </a:p>
          <a:p>
            <a:pPr marL="0" indent="0">
              <a:buNone/>
            </a:pPr>
            <a:r>
              <a:rPr lang="en-US" dirty="0"/>
              <a:t>At the end of this training, a commissioner will be able to:</a:t>
            </a:r>
            <a:endParaRPr lang="en-US" sz="900" dirty="0"/>
          </a:p>
          <a:p>
            <a:pPr marL="171450" indent="-171450">
              <a:buFont typeface="Arial" panose="020B0604020202020204" pitchFamily="34" charset="0"/>
              <a:buChar char="•"/>
            </a:pPr>
            <a:r>
              <a:rPr lang="en-US" sz="1200" dirty="0"/>
              <a:t>Understand recent changes in how commissioners approach unit service</a:t>
            </a:r>
          </a:p>
          <a:p>
            <a:pPr marL="171450" indent="-171450">
              <a:buFont typeface="Arial" panose="020B0604020202020204" pitchFamily="34" charset="0"/>
              <a:buChar char="•"/>
            </a:pPr>
            <a:r>
              <a:rPr lang="en-US" sz="1200" dirty="0"/>
              <a:t>Describe the components of unit service</a:t>
            </a:r>
          </a:p>
          <a:p>
            <a:pPr marL="171450" indent="-171450">
              <a:buFont typeface="Arial" panose="020B0604020202020204" pitchFamily="34" charset="0"/>
              <a:buChar char="•"/>
            </a:pPr>
            <a:r>
              <a:rPr lang="en-US" sz="1200" dirty="0"/>
              <a:t>Be familiar with unit metrics and commissioner connections, and how commissioners can use them to better serve units</a:t>
            </a:r>
          </a:p>
          <a:p>
            <a:endParaRPr lang="en-US" dirty="0"/>
          </a:p>
        </p:txBody>
      </p:sp>
      <p:sp>
        <p:nvSpPr>
          <p:cNvPr id="4" name="Slide Number Placeholder 3"/>
          <p:cNvSpPr>
            <a:spLocks noGrp="1"/>
          </p:cNvSpPr>
          <p:nvPr>
            <p:ph type="sldNum" sz="quarter" idx="10"/>
          </p:nvPr>
        </p:nvSpPr>
        <p:spPr/>
        <p:txBody>
          <a:bodyPr/>
          <a:lstStyle/>
          <a:p>
            <a:fld id="{FCBE1668-4D6A-4C8F-8C32-819FE6F32F94}" type="slidenum">
              <a:rPr lang="en-US" smtClean="0"/>
              <a:t>2</a:t>
            </a:fld>
            <a:endParaRPr lang="en-US" dirty="0"/>
          </a:p>
        </p:txBody>
      </p:sp>
    </p:spTree>
    <p:extLst>
      <p:ext uri="{BB962C8B-B14F-4D97-AF65-F5344CB8AC3E}">
        <p14:creationId xmlns:p14="http://schemas.microsoft.com/office/powerpoint/2010/main" val="32645494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CBE1668-4D6A-4C8F-8C32-819FE6F32F94}" type="slidenum">
              <a:rPr lang="en-US" smtClean="0"/>
              <a:t>20</a:t>
            </a:fld>
            <a:endParaRPr lang="en-US"/>
          </a:p>
        </p:txBody>
      </p:sp>
    </p:spTree>
    <p:extLst>
      <p:ext uri="{BB962C8B-B14F-4D97-AF65-F5344CB8AC3E}">
        <p14:creationId xmlns:p14="http://schemas.microsoft.com/office/powerpoint/2010/main" val="7103843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a:xfrm>
            <a:off x="685800" y="4400549"/>
            <a:ext cx="5486400" cy="4284663"/>
          </a:xfrm>
        </p:spPr>
        <p:txBody>
          <a:bodyPr/>
          <a:lstStyle/>
          <a:p>
            <a:r>
              <a:rPr lang="en-US" b="1" dirty="0"/>
              <a:t>Unit Service Changes</a:t>
            </a:r>
          </a:p>
          <a:p>
            <a:r>
              <a:rPr lang="en-US" b="0" dirty="0"/>
              <a:t>The way we approach unit service has changed. </a:t>
            </a:r>
            <a:r>
              <a:rPr lang="en-US" sz="1200" kern="1200" dirty="0">
                <a:solidFill>
                  <a:schemeClr val="tx1"/>
                </a:solidFill>
                <a:effectLst/>
                <a:latin typeface="+mn-lt"/>
                <a:ea typeface="+mn-ea"/>
                <a:cs typeface="+mn-cs"/>
              </a:rPr>
              <a:t>This chart uses short phrases that compare where we were two to three years ago versus how we are approaching unit service now and into the future.</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Commissioners continue to represent the district and council, but our priority is to be the best single resource for the unit.  That means we have changed our traditional approach to interacting with units.</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When we consider the negative implications of terms such as “task”, “assessment”, and “auditor”, we can better understand the need to adjust our approach to making an “impact”, establishing “connections,” and becoming “allies”.  The goal is for unit leaders to view commissioners as partners and allies, rather than as auditors and taskmasters.  The emphasis is now on conversation to make and improve connections.</a:t>
            </a:r>
          </a:p>
          <a:p>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Our current in-person training for commissioner-specific positions has incorporated these changes.  The Online training is currently being updated and is expected to be available in the first quarter of 2026. Additionally, many current commissioners may not be fully aware that these transitions have been made.  This presentation is also designed for commissioners who are unfamiliar with the changes. </a:t>
            </a:r>
            <a:endParaRPr lang="en-US" dirty="0"/>
          </a:p>
        </p:txBody>
      </p:sp>
      <p:sp>
        <p:nvSpPr>
          <p:cNvPr id="4" name="Slide Number Placeholder 3"/>
          <p:cNvSpPr>
            <a:spLocks noGrp="1"/>
          </p:cNvSpPr>
          <p:nvPr>
            <p:ph type="sldNum" sz="quarter" idx="5"/>
          </p:nvPr>
        </p:nvSpPr>
        <p:spPr/>
        <p:txBody>
          <a:bodyPr/>
          <a:lstStyle/>
          <a:p>
            <a:fld id="{32EF6E3F-7229-435D-9B4A-E0ABCDF45996}" type="slidenum">
              <a:rPr lang="fr-CA" smtClean="0"/>
              <a:t>3</a:t>
            </a:fld>
            <a:endParaRPr lang="fr-CA"/>
          </a:p>
        </p:txBody>
      </p:sp>
    </p:spTree>
    <p:extLst>
      <p:ext uri="{BB962C8B-B14F-4D97-AF65-F5344CB8AC3E}">
        <p14:creationId xmlns:p14="http://schemas.microsoft.com/office/powerpoint/2010/main" val="2003056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solidFill>
                  <a:srgbClr val="000000"/>
                </a:solidFill>
                <a:latin typeface="+mn-lt"/>
              </a:rPr>
              <a:t>Unit Service Changes</a:t>
            </a:r>
          </a:p>
          <a:p>
            <a:r>
              <a:rPr lang="en-US" sz="1200" b="0" dirty="0">
                <a:solidFill>
                  <a:srgbClr val="000000"/>
                </a:solidFill>
                <a:latin typeface="+mn-lt"/>
              </a:rPr>
              <a:t>N</a:t>
            </a:r>
            <a:r>
              <a:rPr lang="en-US" sz="1200" dirty="0">
                <a:solidFill>
                  <a:srgbClr val="000000"/>
                </a:solidFill>
                <a:latin typeface="+mn-lt"/>
              </a:rPr>
              <a:t>ew methods involve commissioners partnering with units and seeking ways to help them achieve success.</a:t>
            </a:r>
          </a:p>
          <a:p>
            <a:endParaRPr lang="en-US" sz="1200" dirty="0">
              <a:solidFill>
                <a:srgbClr val="000000"/>
              </a:solidFill>
              <a:latin typeface="+mn-lt"/>
            </a:endParaRPr>
          </a:p>
          <a:p>
            <a:pPr marL="285750" indent="-285750">
              <a:buFont typeface="Arial" panose="020B0604020202020204" pitchFamily="34" charset="0"/>
              <a:buChar char="•"/>
            </a:pPr>
            <a:r>
              <a:rPr lang="en-US" sz="1200" dirty="0">
                <a:solidFill>
                  <a:srgbClr val="000000"/>
                </a:solidFill>
                <a:latin typeface="+mn-lt"/>
              </a:rPr>
              <a:t>Unit assessments have been eliminated. Commissioners can document meaningful interactions with units. Commissioners can access the Connection Guides directly.</a:t>
            </a:r>
          </a:p>
          <a:p>
            <a:pPr marL="285750" indent="-285750">
              <a:buFont typeface="Arial" panose="020B0604020202020204" pitchFamily="34" charset="0"/>
              <a:buChar char="•"/>
            </a:pPr>
            <a:r>
              <a:rPr lang="en-US" sz="1200" dirty="0">
                <a:solidFill>
                  <a:srgbClr val="000000"/>
                </a:solidFill>
                <a:latin typeface="+mn-lt"/>
              </a:rPr>
              <a:t>Scoring of units has been eliminated. Objective unit metrics are visible in Commissioner Tools, including the existing unit dashboard and reports</a:t>
            </a:r>
          </a:p>
          <a:p>
            <a:pPr marL="285750" indent="-285750">
              <a:buFont typeface="Arial" panose="020B0604020202020204" pitchFamily="34" charset="0"/>
              <a:buChar char="•"/>
            </a:pPr>
            <a:r>
              <a:rPr lang="en-US" sz="1200" dirty="0">
                <a:solidFill>
                  <a:srgbClr val="000000"/>
                </a:solidFill>
                <a:latin typeface="+mn-lt"/>
              </a:rPr>
              <a:t>Unit Service Plans have been eliminated. Commissioners can document goals that the unit may establish.</a:t>
            </a:r>
          </a:p>
          <a:p>
            <a:pPr marL="285750" indent="-285750">
              <a:buFont typeface="Arial" panose="020B0604020202020204" pitchFamily="34" charset="0"/>
              <a:buChar char="•"/>
            </a:pPr>
            <a:r>
              <a:rPr lang="en-US" sz="1200" dirty="0">
                <a:solidFill>
                  <a:srgbClr val="000000"/>
                </a:solidFill>
                <a:latin typeface="+mn-lt"/>
              </a:rPr>
              <a:t>Priority needs were a feature of detailed assessments and have been eliminated. Commissioners can document areas where the unit needs help.</a:t>
            </a:r>
          </a:p>
          <a:p>
            <a:pPr marL="285750" indent="-285750">
              <a:buFont typeface="Arial" panose="020B0604020202020204" pitchFamily="34" charset="0"/>
              <a:buChar char="•"/>
            </a:pPr>
            <a:endParaRPr lang="en-US" sz="1200" dirty="0">
              <a:solidFill>
                <a:srgbClr val="000000"/>
              </a:solidFill>
              <a:latin typeface="+mn-lt"/>
            </a:endParaRPr>
          </a:p>
          <a:p>
            <a:r>
              <a:rPr lang="en-US" sz="1200" b="1" kern="1200" dirty="0">
                <a:solidFill>
                  <a:schemeClr val="tx1"/>
                </a:solidFill>
                <a:effectLst/>
                <a:latin typeface="+mn-lt"/>
                <a:ea typeface="+mn-ea"/>
                <a:cs typeface="+mn-cs"/>
              </a:rPr>
              <a:t>Note: </a:t>
            </a:r>
            <a:r>
              <a:rPr lang="en-US" sz="1200" kern="1200" dirty="0">
                <a:solidFill>
                  <a:schemeClr val="tx1"/>
                </a:solidFill>
                <a:effectLst/>
                <a:latin typeface="+mn-lt"/>
                <a:ea typeface="+mn-ea"/>
                <a:cs typeface="+mn-cs"/>
              </a:rPr>
              <a:t>Some of the former reports are still available in Commissioner Tools and are being phased out. It is legacy material and will not appear anywhere in the future, nor is it used in current Commissioner Tools entries. </a:t>
            </a:r>
          </a:p>
          <a:p>
            <a:r>
              <a:rPr lang="en-US" sz="1200" kern="1200" dirty="0">
                <a:solidFill>
                  <a:schemeClr val="tx1"/>
                </a:solidFill>
                <a:effectLst/>
                <a:latin typeface="+mn-lt"/>
                <a:ea typeface="+mn-ea"/>
                <a:cs typeface="+mn-cs"/>
              </a:rPr>
              <a:t> </a:t>
            </a:r>
          </a:p>
          <a:p>
            <a:pPr marL="0" indent="0">
              <a:buFont typeface="Arial" panose="020B0604020202020204" pitchFamily="34" charset="0"/>
              <a:buNone/>
            </a:pPr>
            <a:endParaRPr lang="en-US" sz="1200" dirty="0">
              <a:solidFill>
                <a:srgbClr val="000000"/>
              </a:solidFill>
              <a:latin typeface="Adobe Clean DC"/>
            </a:endParaRPr>
          </a:p>
          <a:p>
            <a:pPr marL="285750" indent="-285750">
              <a:buFont typeface="Arial" panose="020B0604020202020204" pitchFamily="34" charset="0"/>
              <a:buChar char="•"/>
            </a:pPr>
            <a:endParaRPr lang="en-US" sz="1200" dirty="0">
              <a:solidFill>
                <a:srgbClr val="000000"/>
              </a:solidFill>
              <a:latin typeface="Adobe Clean DC"/>
            </a:endParaRPr>
          </a:p>
        </p:txBody>
      </p:sp>
      <p:sp>
        <p:nvSpPr>
          <p:cNvPr id="4" name="Slide Number Placeholder 3"/>
          <p:cNvSpPr>
            <a:spLocks noGrp="1"/>
          </p:cNvSpPr>
          <p:nvPr>
            <p:ph type="sldNum" sz="quarter" idx="5"/>
          </p:nvPr>
        </p:nvSpPr>
        <p:spPr/>
        <p:txBody>
          <a:bodyPr/>
          <a:lstStyle/>
          <a:p>
            <a:fld id="{F14BA77A-5537-43EE-BED1-FEFFA317371D}" type="slidenum">
              <a:rPr lang="en-US" smtClean="0"/>
              <a:t>4</a:t>
            </a:fld>
            <a:endParaRPr lang="en-US"/>
          </a:p>
        </p:txBody>
      </p:sp>
    </p:spTree>
    <p:extLst>
      <p:ext uri="{BB962C8B-B14F-4D97-AF65-F5344CB8AC3E}">
        <p14:creationId xmlns:p14="http://schemas.microsoft.com/office/powerpoint/2010/main" val="1092783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3:notes"/>
          <p:cNvSpPr>
            <a:spLocks noGrp="1" noRot="1" noChangeAspect="1"/>
          </p:cNvSpPr>
          <p:nvPr>
            <p:ph type="sldImg" idx="2"/>
          </p:nvPr>
        </p:nvSpPr>
        <p:spPr>
          <a:xfrm>
            <a:off x="1104900" y="473075"/>
            <a:ext cx="4648200" cy="2614613"/>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US"/>
          </a:p>
        </p:txBody>
      </p:sp>
      <p:sp>
        <p:nvSpPr>
          <p:cNvPr id="57" name="Google Shape;57;p3:notes"/>
          <p:cNvSpPr txBox="1">
            <a:spLocks noGrp="1"/>
          </p:cNvSpPr>
          <p:nvPr>
            <p:ph type="body" idx="1"/>
          </p:nvPr>
        </p:nvSpPr>
        <p:spPr>
          <a:xfrm>
            <a:off x="537883" y="3372592"/>
            <a:ext cx="5688106" cy="5111119"/>
          </a:xfrm>
          <a:prstGeom prst="rect">
            <a:avLst/>
          </a:prstGeom>
          <a:noFill/>
          <a:ln>
            <a:noFill/>
          </a:ln>
        </p:spPr>
        <p:txBody>
          <a:bodyPr spcFirstLastPara="1" wrap="square" lIns="92375" tIns="46175" rIns="92375" bIns="46175" anchor="t" anchorCtr="0">
            <a:noAutofit/>
          </a:bodyPr>
          <a:lstStyle/>
          <a:p>
            <a:pPr>
              <a:buClr>
                <a:srgbClr val="000000"/>
              </a:buClr>
              <a:buSzPts val="1800"/>
              <a:defRPr/>
            </a:pPr>
            <a:r>
              <a:rPr lang="de-DE" sz="1200" b="1" kern="1200" dirty="0">
                <a:solidFill>
                  <a:schemeClr val="tx1"/>
                </a:solidFill>
                <a:effectLst/>
                <a:latin typeface="+mn-lt"/>
                <a:ea typeface="+mn-ea"/>
                <a:cs typeface="+mn-cs"/>
              </a:rPr>
              <a:t>As </a:t>
            </a:r>
            <a:r>
              <a:rPr lang="de-DE" sz="1200" b="1" kern="1200" dirty="0" err="1">
                <a:solidFill>
                  <a:schemeClr val="tx1"/>
                </a:solidFill>
                <a:effectLst/>
                <a:latin typeface="+mn-lt"/>
                <a:ea typeface="+mn-ea"/>
                <a:cs typeface="+mn-cs"/>
              </a:rPr>
              <a:t>commissioners</a:t>
            </a:r>
            <a:r>
              <a:rPr lang="de-DE" sz="1200" b="1" kern="1200" dirty="0">
                <a:solidFill>
                  <a:schemeClr val="tx1"/>
                </a:solidFill>
                <a:effectLst/>
                <a:latin typeface="+mn-lt"/>
                <a:ea typeface="+mn-ea"/>
                <a:cs typeface="+mn-cs"/>
              </a:rPr>
              <a:t>, </a:t>
            </a:r>
            <a:r>
              <a:rPr lang="de-DE" sz="1200" b="1" kern="1200" dirty="0" err="1">
                <a:solidFill>
                  <a:schemeClr val="tx1"/>
                </a:solidFill>
                <a:effectLst/>
                <a:latin typeface="+mn-lt"/>
                <a:ea typeface="+mn-ea"/>
                <a:cs typeface="+mn-cs"/>
              </a:rPr>
              <a:t>we</a:t>
            </a:r>
            <a:r>
              <a:rPr lang="de-DE" sz="1200" b="1" kern="1200" dirty="0">
                <a:solidFill>
                  <a:schemeClr val="tx1"/>
                </a:solidFill>
                <a:effectLst/>
                <a:latin typeface="+mn-lt"/>
                <a:ea typeface="+mn-ea"/>
                <a:cs typeface="+mn-cs"/>
              </a:rPr>
              <a:t> </a:t>
            </a:r>
            <a:r>
              <a:rPr lang="de-DE" sz="1200" b="1" kern="1200" dirty="0" err="1">
                <a:solidFill>
                  <a:schemeClr val="tx1"/>
                </a:solidFill>
                <a:effectLst/>
                <a:latin typeface="+mn-lt"/>
                <a:ea typeface="+mn-ea"/>
                <a:cs typeface="+mn-cs"/>
              </a:rPr>
              <a:t>share</a:t>
            </a:r>
            <a:r>
              <a:rPr lang="de-DE" sz="1200" b="1" kern="1200" dirty="0">
                <a:solidFill>
                  <a:schemeClr val="tx1"/>
                </a:solidFill>
                <a:effectLst/>
                <a:latin typeface="+mn-lt"/>
                <a:ea typeface="+mn-ea"/>
                <a:cs typeface="+mn-cs"/>
              </a:rPr>
              <a:t> Scouting </a:t>
            </a:r>
            <a:r>
              <a:rPr lang="de-DE" sz="1200" b="1" kern="1200" dirty="0" err="1">
                <a:solidFill>
                  <a:schemeClr val="tx1"/>
                </a:solidFill>
                <a:effectLst/>
                <a:latin typeface="+mn-lt"/>
                <a:ea typeface="+mn-ea"/>
                <a:cs typeface="+mn-cs"/>
              </a:rPr>
              <a:t>America’s</a:t>
            </a:r>
            <a:r>
              <a:rPr lang="de-DE" sz="1200" b="1" kern="1200" dirty="0">
                <a:solidFill>
                  <a:schemeClr val="tx1"/>
                </a:solidFill>
                <a:effectLst/>
                <a:latin typeface="+mn-lt"/>
                <a:ea typeface="+mn-ea"/>
                <a:cs typeface="+mn-cs"/>
              </a:rPr>
              <a:t> Mission, Vision, and Goal.   Our support </a:t>
            </a:r>
            <a:r>
              <a:rPr lang="de-DE" b="1" dirty="0"/>
              <a:t>remains</a:t>
            </a:r>
            <a:r>
              <a:rPr lang="de-DE" sz="1200" b="1" kern="1200" dirty="0">
                <a:solidFill>
                  <a:schemeClr val="tx1"/>
                </a:solidFill>
                <a:effectLst/>
                <a:latin typeface="+mn-lt"/>
                <a:ea typeface="+mn-ea"/>
                <a:cs typeface="+mn-cs"/>
              </a:rPr>
              <a:t> unchanged.</a:t>
            </a:r>
            <a:endParaRPr lang="en-US" sz="1200" kern="1200" dirty="0">
              <a:solidFill>
                <a:schemeClr val="tx1"/>
              </a:solidFill>
              <a:effectLst/>
              <a:latin typeface="+mn-lt"/>
              <a:ea typeface="+mn-ea"/>
              <a:cs typeface="+mn-cs"/>
            </a:endParaRPr>
          </a:p>
          <a:p>
            <a:pPr marL="0" marR="0" lvl="0" indent="0" algn="l" rtl="0">
              <a:lnSpc>
                <a:spcPct val="100000"/>
              </a:lnSpc>
              <a:spcBef>
                <a:spcPts val="0"/>
              </a:spcBef>
              <a:spcAft>
                <a:spcPts val="0"/>
              </a:spcAft>
              <a:buClr>
                <a:srgbClr val="000000"/>
              </a:buClr>
              <a:buSzPts val="1800"/>
              <a:buFont typeface="Calibri"/>
              <a:buNone/>
            </a:pPr>
            <a:endParaRPr lang="en-US" dirty="0">
              <a:solidFill>
                <a:srgbClr val="000000"/>
              </a:solidFill>
              <a:latin typeface="Calibri" panose="020F0502020204030204" pitchFamily="34" charset="0"/>
              <a:ea typeface="Calibri" panose="020F0502020204030204" pitchFamily="34" charset="0"/>
              <a:cs typeface="Calibri" panose="020F0502020204030204" pitchFamily="34" charset="0"/>
              <a:sym typeface="Calibri"/>
            </a:endParaRPr>
          </a:p>
          <a:p>
            <a:pPr marL="0" marR="0" lvl="0" indent="0" algn="l" rtl="0">
              <a:lnSpc>
                <a:spcPct val="100000"/>
              </a:lnSpc>
              <a:spcBef>
                <a:spcPts val="0"/>
              </a:spcBef>
              <a:spcAft>
                <a:spcPts val="0"/>
              </a:spcAft>
              <a:buClr>
                <a:srgbClr val="000000"/>
              </a:buClr>
              <a:buSzPts val="1800"/>
              <a:buFont typeface="Calibri"/>
              <a:buNone/>
            </a:pPr>
            <a:r>
              <a:rPr lang="en-US" b="1" dirty="0">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Mission:</a:t>
            </a:r>
            <a:r>
              <a:rPr lang="en-US" dirty="0">
                <a:solidFill>
                  <a:srgbClr val="000000"/>
                </a:solidFill>
                <a:latin typeface="Calibri" panose="020F0502020204030204" pitchFamily="34" charset="0"/>
                <a:ea typeface="Calibri" panose="020F0502020204030204" pitchFamily="34" charset="0"/>
                <a:cs typeface="Calibri" panose="020F0502020204030204" pitchFamily="34" charset="0"/>
                <a:sym typeface="Calibri"/>
              </a:rPr>
              <a:t>  To prepare youth to make ethical and moral choices over their lifetime by instilling in them the values of the Scout Oath and Law.  </a:t>
            </a:r>
          </a:p>
          <a:p>
            <a:pPr marL="0" indent="0">
              <a:buSzPts val="1800"/>
            </a:pPr>
            <a:endParaRPr lang="en-US" dirty="0">
              <a:solidFill>
                <a:srgbClr val="000000"/>
              </a:solidFill>
              <a:latin typeface="Calibri"/>
              <a:ea typeface="Calibri"/>
              <a:cs typeface="Calibri"/>
              <a:sym typeface="Calibri"/>
            </a:endParaRPr>
          </a:p>
          <a:p>
            <a:pPr marL="0" indent="0">
              <a:buSzPts val="1800"/>
            </a:pPr>
            <a:r>
              <a:rPr lang="en-US" b="1" dirty="0">
                <a:solidFill>
                  <a:srgbClr val="000000"/>
                </a:solidFill>
                <a:latin typeface="Calibri"/>
                <a:ea typeface="Calibri"/>
                <a:cs typeface="Calibri"/>
                <a:sym typeface="Calibri"/>
              </a:rPr>
              <a:t>Vision:</a:t>
            </a:r>
            <a:r>
              <a:rPr lang="en-US" dirty="0">
                <a:solidFill>
                  <a:srgbClr val="000000"/>
                </a:solidFill>
                <a:latin typeface="Calibri"/>
                <a:ea typeface="Calibri"/>
                <a:cs typeface="Calibri"/>
                <a:sym typeface="Calibri"/>
              </a:rPr>
              <a:t>  Prepare every eligible youth in America to become a responsible, participating citizen and leader, guided by the Scout Oath and Law.</a:t>
            </a:r>
          </a:p>
          <a:p>
            <a:pPr marL="0" indent="0">
              <a:buSzPts val="1800"/>
            </a:pPr>
            <a:endParaRPr lang="en-US" strike="sngStrike" dirty="0">
              <a:solidFill>
                <a:srgbClr val="000000"/>
              </a:solidFill>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Pts val="1800"/>
              <a:buFontTx/>
              <a:buNone/>
              <a:tabLst/>
              <a:defRPr/>
            </a:pPr>
            <a:r>
              <a:rPr lang="en-US" b="1" strike="noStrike" baseline="0" dirty="0">
                <a:solidFill>
                  <a:srgbClr val="000000"/>
                </a:solidFill>
                <a:latin typeface="Calibri"/>
                <a:ea typeface="Calibri"/>
                <a:cs typeface="Calibri"/>
                <a:sym typeface="Calibri"/>
              </a:rPr>
              <a:t>Goal:</a:t>
            </a:r>
            <a:r>
              <a:rPr lang="en-US" strike="noStrike" baseline="0" dirty="0">
                <a:solidFill>
                  <a:srgbClr val="000000"/>
                </a:solidFill>
                <a:latin typeface="Calibri"/>
                <a:ea typeface="Calibri"/>
                <a:cs typeface="Calibri"/>
                <a:sym typeface="Calibri"/>
              </a:rPr>
              <a:t>  </a:t>
            </a:r>
            <a:r>
              <a:rPr lang="de-DE" sz="1200" dirty="0">
                <a:ea typeface="Aptos" panose="020B0004020202020204" pitchFamily="34" charset="0"/>
                <a:cs typeface="Times New Roman" panose="02020603050405020304" pitchFamily="18" charset="0"/>
              </a:rPr>
              <a:t>Prepare America’s youth for lives of impact and purpose.</a:t>
            </a:r>
            <a:endParaRPr lang="en-US" sz="1200" dirty="0">
              <a:ea typeface="Aptos" panose="020B0004020202020204" pitchFamily="34" charset="0"/>
              <a:cs typeface="Times New Roman" panose="02020603050405020304" pitchFamily="18" charset="0"/>
            </a:endParaRPr>
          </a:p>
          <a:p>
            <a:pPr marL="0" indent="0">
              <a:buSzPts val="1800"/>
            </a:pPr>
            <a:endParaRPr strike="sngStrike" dirty="0">
              <a:solidFill>
                <a:srgbClr val="000000"/>
              </a:solidFill>
              <a:latin typeface="Calibri"/>
              <a:ea typeface="Calibri"/>
              <a:cs typeface="Calibri"/>
            </a:endParaRPr>
          </a:p>
          <a:p>
            <a:pPr marL="0" lvl="0" indent="0" algn="l" rtl="0">
              <a:spcBef>
                <a:spcPts val="0"/>
              </a:spcBef>
              <a:spcAft>
                <a:spcPts val="0"/>
              </a:spcAft>
              <a:buNone/>
            </a:pPr>
            <a:endParaRPr b="1" dirty="0"/>
          </a:p>
        </p:txBody>
      </p:sp>
      <p:sp>
        <p:nvSpPr>
          <p:cNvPr id="58" name="Google Shape;58;p3:notes"/>
          <p:cNvSpPr txBox="1">
            <a:spLocks noGrp="1"/>
          </p:cNvSpPr>
          <p:nvPr>
            <p:ph type="sldNum" idx="12"/>
          </p:nvPr>
        </p:nvSpPr>
        <p:spPr>
          <a:xfrm>
            <a:off x="3763589" y="8610559"/>
            <a:ext cx="2971801" cy="467309"/>
          </a:xfrm>
          <a:prstGeom prst="rect">
            <a:avLst/>
          </a:prstGeom>
          <a:noFill/>
          <a:ln>
            <a:noFill/>
          </a:ln>
        </p:spPr>
        <p:txBody>
          <a:bodyPr spcFirstLastPara="1" wrap="square" lIns="92375" tIns="46175" rIns="92375" bIns="46175" anchor="b" anchorCtr="0">
            <a:noAutofit/>
          </a:bodyPr>
          <a:lstStyle/>
          <a:p>
            <a:pPr marL="0" lvl="0" indent="0" algn="r" rtl="0">
              <a:spcBef>
                <a:spcPts val="0"/>
              </a:spcBef>
              <a:spcAft>
                <a:spcPts val="0"/>
              </a:spcAft>
              <a:buNone/>
            </a:pPr>
            <a:fld id="{00000000-1234-1234-1234-123412341234}" type="slidenum">
              <a:rPr lang="en-US"/>
              <a:t>5</a:t>
            </a:fld>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a:extLst>
            <a:ext uri="{FF2B5EF4-FFF2-40B4-BE49-F238E27FC236}">
              <a16:creationId xmlns:a16="http://schemas.microsoft.com/office/drawing/2014/main" id="{859D9FE4-5950-454B-75DD-2A00B9A5F69C}"/>
            </a:ext>
          </a:extLst>
        </p:cNvPr>
        <p:cNvGrpSpPr/>
        <p:nvPr/>
      </p:nvGrpSpPr>
      <p:grpSpPr>
        <a:xfrm>
          <a:off x="0" y="0"/>
          <a:ext cx="0" cy="0"/>
          <a:chOff x="0" y="0"/>
          <a:chExt cx="0" cy="0"/>
        </a:xfrm>
      </p:grpSpPr>
      <p:sp>
        <p:nvSpPr>
          <p:cNvPr id="69" name="Google Shape;69;p5:notes">
            <a:extLst>
              <a:ext uri="{FF2B5EF4-FFF2-40B4-BE49-F238E27FC236}">
                <a16:creationId xmlns:a16="http://schemas.microsoft.com/office/drawing/2014/main" id="{0B5C98AF-5E27-4838-2ED6-8081FD214CA0}"/>
              </a:ext>
            </a:extLst>
          </p:cNvPr>
          <p:cNvSpPr>
            <a:spLocks noGrp="1" noRot="1" noChangeAspect="1"/>
          </p:cNvSpPr>
          <p:nvPr>
            <p:ph type="sldImg" idx="2"/>
          </p:nvPr>
        </p:nvSpPr>
        <p:spPr>
          <a:xfrm>
            <a:off x="1928813" y="679450"/>
            <a:ext cx="3000375" cy="1689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US"/>
          </a:p>
        </p:txBody>
      </p:sp>
      <p:sp>
        <p:nvSpPr>
          <p:cNvPr id="70" name="Google Shape;70;p5:notes">
            <a:extLst>
              <a:ext uri="{FF2B5EF4-FFF2-40B4-BE49-F238E27FC236}">
                <a16:creationId xmlns:a16="http://schemas.microsoft.com/office/drawing/2014/main" id="{C9B31322-CC6C-2E1E-48D9-6195EC4B31D2}"/>
              </a:ext>
            </a:extLst>
          </p:cNvPr>
          <p:cNvSpPr txBox="1">
            <a:spLocks noGrp="1"/>
          </p:cNvSpPr>
          <p:nvPr>
            <p:ph type="body" idx="1"/>
          </p:nvPr>
        </p:nvSpPr>
        <p:spPr>
          <a:xfrm>
            <a:off x="457200" y="2580429"/>
            <a:ext cx="5903259" cy="6095500"/>
          </a:xfrm>
          <a:prstGeom prst="rect">
            <a:avLst/>
          </a:prstGeom>
          <a:noFill/>
          <a:ln>
            <a:noFill/>
          </a:ln>
        </p:spPr>
        <p:txBody>
          <a:bodyPr spcFirstLastPara="1" wrap="square" lIns="92375" tIns="46175" rIns="92375" bIns="4617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effectLst/>
                <a:latin typeface="+mn-lt"/>
                <a:ea typeface="+mn-ea"/>
                <a:cs typeface="+mn-cs"/>
              </a:rPr>
              <a:t>We now have 2 Objectives:</a:t>
            </a:r>
            <a:endParaRPr lang="en-US" b="1" dirty="0">
              <a:latin typeface="+mn-lt"/>
              <a:ea typeface="Calibri" panose="020F0502020204030204" pitchFamily="34" charset="0"/>
              <a:cs typeface="Calibri" panose="020F0502020204030204" pitchFamily="34" charset="0"/>
            </a:endParaRPr>
          </a:p>
          <a:p>
            <a:pPr marL="171450" indent="-171450" algn="l">
              <a:buFont typeface="Arial" panose="020B0604020202020204" pitchFamily="34" charset="0"/>
              <a:buChar char="•"/>
            </a:pPr>
            <a:r>
              <a:rPr lang="en-US" sz="1200" b="1" dirty="0">
                <a:effectLst/>
                <a:latin typeface="+mn-lt"/>
              </a:rPr>
              <a:t>Membership retention</a:t>
            </a:r>
          </a:p>
          <a:p>
            <a:pPr marL="171450" indent="-171450" algn="l">
              <a:buFont typeface="Arial" panose="020B0604020202020204" pitchFamily="34" charset="0"/>
              <a:buChar char="•"/>
            </a:pPr>
            <a:r>
              <a:rPr lang="en-US" sz="1200" b="1" dirty="0">
                <a:latin typeface="+mn-lt"/>
              </a:rPr>
              <a:t>M</a:t>
            </a:r>
            <a:r>
              <a:rPr lang="en-US" sz="1200" b="1" dirty="0">
                <a:effectLst/>
                <a:latin typeface="+mn-lt"/>
              </a:rPr>
              <a:t>embership growth</a:t>
            </a:r>
            <a:endParaRPr lang="en-US" sz="1200" b="1" dirty="0">
              <a:effectLst/>
              <a:latin typeface="+mn-lt"/>
              <a:ea typeface="+mn-ea"/>
              <a:cs typeface="+mn-cs"/>
            </a:endParaRPr>
          </a:p>
          <a:p>
            <a:pPr marL="0" indent="0" algn="l">
              <a:buFont typeface="Arial" panose="020B0604020202020204" pitchFamily="34" charset="0"/>
              <a:buNone/>
            </a:pPr>
            <a:endParaRPr lang="en-US" b="1" dirty="0">
              <a:latin typeface="+mn-lt"/>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While many commissioners may not be </a:t>
            </a:r>
            <a:r>
              <a:rPr lang="en-US" sz="1200" b="1" i="1" kern="1200" dirty="0">
                <a:solidFill>
                  <a:schemeClr val="tx1"/>
                </a:solidFill>
                <a:effectLst/>
                <a:latin typeface="+mn-lt"/>
                <a:ea typeface="+mn-ea"/>
                <a:cs typeface="+mn-cs"/>
              </a:rPr>
              <a:t>directly</a:t>
            </a:r>
            <a:r>
              <a:rPr lang="en-US" sz="1200" kern="1200" dirty="0">
                <a:solidFill>
                  <a:schemeClr val="tx1"/>
                </a:solidFill>
                <a:effectLst/>
                <a:latin typeface="+mn-lt"/>
                <a:ea typeface="+mn-ea"/>
                <a:cs typeface="+mn-cs"/>
              </a:rPr>
              <a:t> involved in recruiting and retaining youth and adult members, all commissioners </a:t>
            </a:r>
            <a:r>
              <a:rPr lang="en-US" sz="1200" b="1" i="1" kern="1200" dirty="0">
                <a:solidFill>
                  <a:schemeClr val="tx1"/>
                </a:solidFill>
                <a:effectLst/>
                <a:latin typeface="+mn-lt"/>
                <a:ea typeface="+mn-ea"/>
                <a:cs typeface="+mn-cs"/>
              </a:rPr>
              <a:t>contribute to membership growth by working closely with units to ensure their</a:t>
            </a:r>
            <a:r>
              <a:rPr lang="en-US" sz="1200" kern="1200" dirty="0">
                <a:solidFill>
                  <a:schemeClr val="tx1"/>
                </a:solidFill>
                <a:effectLst/>
                <a:latin typeface="+mn-lt"/>
                <a:ea typeface="+mn-ea"/>
                <a:cs typeface="+mn-cs"/>
              </a:rPr>
              <a:t> success. Growing Scouting requires commissioners to partner with volunteers throughout Scouting America, and if we do that well, Scouting’s growth will be significant </a:t>
            </a:r>
            <a:r>
              <a:rPr lang="en-US" sz="1200" b="1" i="1" kern="1200" dirty="0">
                <a:solidFill>
                  <a:schemeClr val="tx1"/>
                </a:solidFill>
                <a:effectLst/>
                <a:latin typeface="+mn-lt"/>
                <a:ea typeface="+mn-ea"/>
                <a:cs typeface="+mn-cs"/>
              </a:rPr>
              <a:t>and </a:t>
            </a:r>
            <a:r>
              <a:rPr lang="en-US" sz="1200" kern="1200" dirty="0">
                <a:solidFill>
                  <a:schemeClr val="tx1"/>
                </a:solidFill>
                <a:effectLst/>
                <a:latin typeface="+mn-lt"/>
                <a:ea typeface="+mn-ea"/>
                <a:cs typeface="+mn-cs"/>
              </a:rPr>
              <a:t>sustainable.</a:t>
            </a:r>
          </a:p>
          <a:p>
            <a:pPr marL="0" lvl="0" indent="0" algn="l" rtl="0">
              <a:spcBef>
                <a:spcPts val="0"/>
              </a:spcBef>
              <a:spcAft>
                <a:spcPts val="0"/>
              </a:spcAft>
              <a:buNone/>
            </a:pPr>
            <a:endParaRPr lang="en-US" dirty="0"/>
          </a:p>
          <a:p>
            <a:pPr marL="0" lvl="0" indent="0" algn="l" rtl="0">
              <a:spcBef>
                <a:spcPts val="0"/>
              </a:spcBef>
              <a:spcAft>
                <a:spcPts val="0"/>
              </a:spcAft>
              <a:buNone/>
            </a:pPr>
            <a:r>
              <a:rPr lang="en-US" b="1" i="1" dirty="0"/>
              <a:t>Our unit service objectives change as the needs of Scouting America units change.  All commissioners should be aware that we have a role to play in membership retention and growth.</a:t>
            </a:r>
            <a:endParaRPr b="1" i="1" dirty="0"/>
          </a:p>
        </p:txBody>
      </p:sp>
      <p:sp>
        <p:nvSpPr>
          <p:cNvPr id="71" name="Google Shape;71;p5:notes">
            <a:extLst>
              <a:ext uri="{FF2B5EF4-FFF2-40B4-BE49-F238E27FC236}">
                <a16:creationId xmlns:a16="http://schemas.microsoft.com/office/drawing/2014/main" id="{32F72FA0-CB17-9A3D-1DB5-309222AC20AB}"/>
              </a:ext>
            </a:extLst>
          </p:cNvPr>
          <p:cNvSpPr txBox="1">
            <a:spLocks noGrp="1"/>
          </p:cNvSpPr>
          <p:nvPr>
            <p:ph type="sldNum" idx="12"/>
          </p:nvPr>
        </p:nvSpPr>
        <p:spPr>
          <a:xfrm>
            <a:off x="3886199" y="8654153"/>
            <a:ext cx="2971801" cy="467309"/>
          </a:xfrm>
          <a:prstGeom prst="rect">
            <a:avLst/>
          </a:prstGeom>
          <a:noFill/>
          <a:ln>
            <a:noFill/>
          </a:ln>
        </p:spPr>
        <p:txBody>
          <a:bodyPr spcFirstLastPara="1" wrap="square" lIns="92375" tIns="46175" rIns="92375" bIns="46175" anchor="b" anchorCtr="0">
            <a:noAutofit/>
          </a:bodyPr>
          <a:lstStyle/>
          <a:p>
            <a:pPr marL="0" lvl="0" indent="0" algn="r" rtl="0">
              <a:spcBef>
                <a:spcPts val="0"/>
              </a:spcBef>
              <a:spcAft>
                <a:spcPts val="0"/>
              </a:spcAft>
              <a:buNone/>
            </a:pPr>
            <a:fld id="{00000000-1234-1234-1234-123412341234}" type="slidenum">
              <a:rPr lang="en-US"/>
              <a:t>6</a:t>
            </a:fld>
            <a:endParaRPr dirty="0"/>
          </a:p>
        </p:txBody>
      </p:sp>
    </p:spTree>
    <p:extLst>
      <p:ext uri="{BB962C8B-B14F-4D97-AF65-F5344CB8AC3E}">
        <p14:creationId xmlns:p14="http://schemas.microsoft.com/office/powerpoint/2010/main" val="1162188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a:xfrm>
            <a:off x="1595438" y="409575"/>
            <a:ext cx="3910012" cy="2198688"/>
          </a:xfrm>
          <a:ln/>
        </p:spPr>
        <p:txBody>
          <a:bodyPr/>
          <a:lstStyle/>
          <a:p>
            <a:endParaRPr lang="en-US"/>
          </a:p>
        </p:txBody>
      </p:sp>
      <p:sp>
        <p:nvSpPr>
          <p:cNvPr id="12291" name="Notes Placeholder 2"/>
          <p:cNvSpPr>
            <a:spLocks noGrp="1"/>
          </p:cNvSpPr>
          <p:nvPr>
            <p:ph type="body" idx="1"/>
          </p:nvPr>
        </p:nvSpPr>
        <p:spPr>
          <a:xfrm>
            <a:off x="650445" y="2796988"/>
            <a:ext cx="6014309" cy="5311588"/>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a:spcBef>
                <a:spcPts val="0"/>
              </a:spcBef>
              <a:spcAft>
                <a:spcPts val="0"/>
              </a:spcAft>
            </a:pPr>
            <a:r>
              <a:rPr lang="en-US" b="1" kern="1200" dirty="0">
                <a:solidFill>
                  <a:srgbClr val="000000"/>
                </a:solidFill>
                <a:effectLst/>
                <a:ea typeface="Times New Roman" panose="02020603050405020304" pitchFamily="18" charset="0"/>
                <a:cs typeface="Times New Roman" panose="02020603050405020304" pitchFamily="18" charset="0"/>
              </a:rPr>
              <a:t>Commissioner Culture</a:t>
            </a:r>
          </a:p>
          <a:p>
            <a:pPr marL="0" marR="0">
              <a:spcBef>
                <a:spcPts val="0"/>
              </a:spcBef>
              <a:spcAft>
                <a:spcPts val="0"/>
              </a:spcAft>
            </a:pPr>
            <a:r>
              <a:rPr lang="en-US" b="1" kern="1200" dirty="0">
                <a:solidFill>
                  <a:srgbClr val="000000"/>
                </a:solidFill>
                <a:effectLst/>
                <a:ea typeface="Times New Roman" panose="02020603050405020304" pitchFamily="18" charset="0"/>
                <a:cs typeface="Times New Roman" panose="02020603050405020304" pitchFamily="18" charset="0"/>
              </a:rPr>
              <a:t>Be the Heart:</a:t>
            </a:r>
            <a:r>
              <a:rPr lang="en-US" kern="1200" dirty="0">
                <a:solidFill>
                  <a:srgbClr val="000000"/>
                </a:solidFill>
                <a:effectLst/>
                <a:ea typeface="Times New Roman" panose="02020603050405020304" pitchFamily="18" charset="0"/>
                <a:cs typeface="Times New Roman" panose="02020603050405020304" pitchFamily="18" charset="0"/>
              </a:rPr>
              <a:t> Scouting’s units are its heart; its success depends on them; they deliver its programs to youth. Commissioners support unit leaders in developing a safe, welcoming environment and delivering Scouting’s programs effectively. We exist to support Scouting’s heart.</a:t>
            </a:r>
            <a:endParaRPr lang="en-US" dirty="0">
              <a:effectLst/>
              <a:ea typeface="Times New Roman" panose="02020603050405020304" pitchFamily="18" charset="0"/>
            </a:endParaRPr>
          </a:p>
          <a:p>
            <a:pPr marL="0" marR="0">
              <a:spcBef>
                <a:spcPts val="0"/>
              </a:spcBef>
              <a:spcAft>
                <a:spcPts val="0"/>
              </a:spcAft>
            </a:pPr>
            <a:r>
              <a:rPr lang="en-US" b="1" kern="1200" dirty="0">
                <a:solidFill>
                  <a:srgbClr val="000000"/>
                </a:solidFill>
                <a:effectLst/>
                <a:ea typeface="Times New Roman" panose="02020603050405020304" pitchFamily="18" charset="0"/>
                <a:cs typeface="Times New Roman" panose="02020603050405020304" pitchFamily="18" charset="0"/>
              </a:rPr>
              <a:t>Build Relationships:</a:t>
            </a:r>
            <a:r>
              <a:rPr lang="en-US" kern="1200" dirty="0">
                <a:solidFill>
                  <a:srgbClr val="000000"/>
                </a:solidFill>
                <a:effectLst/>
                <a:ea typeface="Times New Roman" panose="02020603050405020304" pitchFamily="18" charset="0"/>
                <a:cs typeface="Times New Roman" panose="02020603050405020304" pitchFamily="18" charset="0"/>
              </a:rPr>
              <a:t> Commissioners must develop relationships with unit leaders we serve based on mutual respect, candor, and trust. Without that, the communication and collaboration required to support units effectively are impossible.</a:t>
            </a:r>
            <a:endParaRPr lang="en-US" dirty="0">
              <a:effectLst/>
              <a:ea typeface="Times New Roman" panose="02020603050405020304" pitchFamily="18" charset="0"/>
            </a:endParaRPr>
          </a:p>
          <a:p>
            <a:pPr marL="0" marR="0">
              <a:spcBef>
                <a:spcPts val="0"/>
              </a:spcBef>
              <a:spcAft>
                <a:spcPts val="0"/>
              </a:spcAft>
            </a:pPr>
            <a:r>
              <a:rPr lang="en-US" b="1" kern="1200" dirty="0">
                <a:solidFill>
                  <a:srgbClr val="000000"/>
                </a:solidFill>
                <a:effectLst/>
                <a:ea typeface="Times New Roman" panose="02020603050405020304" pitchFamily="18" charset="0"/>
                <a:cs typeface="Times New Roman" panose="02020603050405020304" pitchFamily="18" charset="0"/>
              </a:rPr>
              <a:t>Change Lives:</a:t>
            </a:r>
            <a:r>
              <a:rPr lang="en-US" kern="1200" dirty="0">
                <a:solidFill>
                  <a:srgbClr val="000000"/>
                </a:solidFill>
                <a:effectLst/>
                <a:ea typeface="Times New Roman" panose="02020603050405020304" pitchFamily="18" charset="0"/>
                <a:cs typeface="Times New Roman" panose="02020603050405020304" pitchFamily="18" charset="0"/>
              </a:rPr>
              <a:t> Scouting changes lives – of the youth it serves and the adults who support it (both volunteers </a:t>
            </a:r>
            <a:r>
              <a:rPr lang="en-US" i="1" kern="1200" dirty="0">
                <a:solidFill>
                  <a:srgbClr val="000000"/>
                </a:solidFill>
                <a:effectLst/>
                <a:ea typeface="Times New Roman" panose="02020603050405020304" pitchFamily="18" charset="0"/>
                <a:cs typeface="Times New Roman" panose="02020603050405020304" pitchFamily="18" charset="0"/>
              </a:rPr>
              <a:t>and</a:t>
            </a:r>
            <a:r>
              <a:rPr lang="en-US" kern="1200" dirty="0">
                <a:solidFill>
                  <a:srgbClr val="000000"/>
                </a:solidFill>
                <a:effectLst/>
                <a:ea typeface="Times New Roman" panose="02020603050405020304" pitchFamily="18" charset="0"/>
                <a:cs typeface="Times New Roman" panose="02020603050405020304" pitchFamily="18" charset="0"/>
              </a:rPr>
              <a:t> professionals). As they adopt Scouting’s values, they become engaged citizens who strengthen our communities, nation, and world.</a:t>
            </a:r>
            <a:endParaRPr lang="en-US" dirty="0">
              <a:effectLst/>
              <a:ea typeface="Times New Roman" panose="02020603050405020304" pitchFamily="18" charset="0"/>
            </a:endParaRPr>
          </a:p>
          <a:p>
            <a:endParaRPr lang="en-US" altLang="en-US" dirty="0">
              <a:latin typeface="Arial" panose="020B0604020202020204" pitchFamily="34" charset="0"/>
              <a:ea typeface="ヒラギノ角ゴ Pro W3"/>
              <a:cs typeface="Arial" panose="020B0604020202020204" pitchFamily="34" charset="0"/>
            </a:endParaRPr>
          </a:p>
          <a:p>
            <a:r>
              <a:rPr lang="en-US" altLang="en-US" b="1" dirty="0">
                <a:latin typeface="+mn-lt"/>
                <a:ea typeface="ヒラギノ角ゴ Pro W3"/>
                <a:cs typeface="Arial" panose="020B0604020202020204" pitchFamily="34" charset="0"/>
              </a:rPr>
              <a:t>Commissioner Culture was introduced in 2023.   Commissioner Moment CM 003 Commissioner Culture discusses this concept in greater detail</a:t>
            </a:r>
            <a:r>
              <a:rPr lang="en-US" altLang="en-US" dirty="0">
                <a:latin typeface="Arial" panose="020B0604020202020204" pitchFamily="34" charset="0"/>
                <a:ea typeface="ヒラギノ角ゴ Pro W3"/>
                <a:cs typeface="Arial" panose="020B0604020202020204" pitchFamily="34" charset="0"/>
              </a:rPr>
              <a:t>.</a:t>
            </a:r>
          </a:p>
        </p:txBody>
      </p:sp>
      <p:sp>
        <p:nvSpPr>
          <p:cNvPr id="2" name="Google Shape;71;p5:notes">
            <a:extLst>
              <a:ext uri="{FF2B5EF4-FFF2-40B4-BE49-F238E27FC236}">
                <a16:creationId xmlns:a16="http://schemas.microsoft.com/office/drawing/2014/main" id="{21D2FF58-598A-C0CA-546D-B84318C601BB}"/>
              </a:ext>
            </a:extLst>
          </p:cNvPr>
          <p:cNvSpPr txBox="1">
            <a:spLocks/>
          </p:cNvSpPr>
          <p:nvPr/>
        </p:nvSpPr>
        <p:spPr>
          <a:xfrm>
            <a:off x="3763589" y="8464550"/>
            <a:ext cx="2971801" cy="467309"/>
          </a:xfrm>
          <a:prstGeom prst="rect">
            <a:avLst/>
          </a:prstGeom>
          <a:noFill/>
          <a:ln>
            <a:noFill/>
          </a:ln>
        </p:spPr>
        <p:txBody>
          <a:bodyPr spcFirstLastPara="1" vert="horz" wrap="square" lIns="92375" tIns="46175" rIns="92375" bIns="46175" rtlCol="0" anchor="b" anchorCtr="0">
            <a:noAutofit/>
          </a:bodyPr>
          <a:lstStyle>
            <a:defPPr>
              <a:defRPr lang="en-US"/>
            </a:defPPr>
            <a:lvl1pPr marL="0" algn="r"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0000000-1234-1234-1234-123412341234}" type="slidenum">
              <a:rPr lang="en-US" smtClean="0"/>
              <a:pPr/>
              <a:t>7</a:t>
            </a:fld>
            <a:endParaRPr lang="en-US"/>
          </a:p>
        </p:txBody>
      </p:sp>
    </p:spTree>
    <p:extLst>
      <p:ext uri="{BB962C8B-B14F-4D97-AF65-F5344CB8AC3E}">
        <p14:creationId xmlns:p14="http://schemas.microsoft.com/office/powerpoint/2010/main" val="22651921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Google Shape;69;p5:notes"/>
          <p:cNvSpPr>
            <a:spLocks noGrp="1" noRot="1" noChangeAspect="1"/>
          </p:cNvSpPr>
          <p:nvPr>
            <p:ph type="sldImg" idx="2"/>
          </p:nvPr>
        </p:nvSpPr>
        <p:spPr>
          <a:xfrm>
            <a:off x="1928813" y="679450"/>
            <a:ext cx="3000375" cy="1689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txBody>
          <a:bodyPr/>
          <a:lstStyle/>
          <a:p>
            <a:endParaRPr lang="en-US"/>
          </a:p>
        </p:txBody>
      </p:sp>
      <p:sp>
        <p:nvSpPr>
          <p:cNvPr id="70" name="Google Shape;70;p5:notes"/>
          <p:cNvSpPr txBox="1">
            <a:spLocks noGrp="1"/>
          </p:cNvSpPr>
          <p:nvPr>
            <p:ph type="body" idx="1"/>
          </p:nvPr>
        </p:nvSpPr>
        <p:spPr>
          <a:xfrm>
            <a:off x="237996" y="2580429"/>
            <a:ext cx="6363221" cy="5676065"/>
          </a:xfrm>
          <a:prstGeom prst="rect">
            <a:avLst/>
          </a:prstGeom>
          <a:noFill/>
          <a:ln>
            <a:noFill/>
          </a:ln>
        </p:spPr>
        <p:txBody>
          <a:bodyPr spcFirstLastPara="1" wrap="square" lIns="92375" tIns="46175" rIns="92375" bIns="46175" anchor="t" anchorCtr="0">
            <a:noAutofit/>
          </a:bodyPr>
          <a:lstStyle/>
          <a:p>
            <a:pPr marL="0" marR="0" lvl="0" indent="0">
              <a:lnSpc>
                <a:spcPct val="100000"/>
              </a:lnSpc>
              <a:spcAft>
                <a:spcPts val="0"/>
              </a:spcAft>
              <a:buSzPts val="1000"/>
              <a:buFontTx/>
              <a:buNone/>
              <a:tabLst>
                <a:tab pos="457200" algn="l"/>
              </a:tabLst>
            </a:pPr>
            <a:r>
              <a:rPr lang="en-US" sz="1200" b="1" kern="0" dirty="0">
                <a:solidFill>
                  <a:srgbClr val="212121"/>
                </a:solidFill>
                <a:effectLst/>
                <a:latin typeface="Calibri" panose="020F0502020204030204" pitchFamily="34" charset="0"/>
                <a:ea typeface="Calibri" panose="020F0502020204030204" pitchFamily="34" charset="0"/>
                <a:cs typeface="Calibri" panose="020F0502020204030204" pitchFamily="34" charset="0"/>
              </a:rPr>
              <a:t>Our </a:t>
            </a:r>
            <a:r>
              <a:rPr lang="en-US" sz="1200" b="1" strike="noStrike" kern="0" baseline="0" dirty="0">
                <a:solidFill>
                  <a:srgbClr val="212121"/>
                </a:solidFill>
                <a:effectLst/>
                <a:latin typeface="Calibri" panose="020F0502020204030204" pitchFamily="34" charset="0"/>
                <a:ea typeface="Calibri" panose="020F0502020204030204" pitchFamily="34" charset="0"/>
                <a:cs typeface="Calibri" panose="020F0502020204030204" pitchFamily="34" charset="0"/>
              </a:rPr>
              <a:t>Purpose</a:t>
            </a:r>
          </a:p>
          <a:p>
            <a:pPr marL="0" marR="0" lvl="0" indent="0" algn="l" defTabSz="914400" rtl="0" eaLnBrk="1" fontAlgn="auto" latinLnBrk="0" hangingPunct="1">
              <a:lnSpc>
                <a:spcPct val="100000"/>
              </a:lnSpc>
              <a:spcBef>
                <a:spcPts val="0"/>
              </a:spcBef>
              <a:spcAft>
                <a:spcPts val="0"/>
              </a:spcAft>
              <a:buClrTx/>
              <a:buSzPts val="1000"/>
              <a:buFontTx/>
              <a:buNone/>
              <a:tabLst>
                <a:tab pos="457200" algn="l"/>
              </a:tabLst>
              <a:defRPr/>
            </a:pPr>
            <a:r>
              <a:rPr lang="en-US" dirty="0"/>
              <a:t>In the recent past, commissioners have had multiple “priorities”.   While all of these were worthwhile, they have been replaced by a single purpose: </a:t>
            </a:r>
            <a:r>
              <a:rPr lang="en-US" b="1" dirty="0"/>
              <a:t>Being the Single Best Resource</a:t>
            </a:r>
            <a:r>
              <a:rPr lang="en-US" dirty="0"/>
              <a:t>.</a:t>
            </a:r>
          </a:p>
          <a:p>
            <a:pPr marL="0" marR="0" lvl="0" indent="0">
              <a:lnSpc>
                <a:spcPct val="100000"/>
              </a:lnSpc>
              <a:spcAft>
                <a:spcPts val="0"/>
              </a:spcAft>
              <a:buSzPts val="1000"/>
              <a:buFontTx/>
              <a:buNone/>
              <a:tabLst>
                <a:tab pos="457200" algn="l"/>
              </a:tabLst>
            </a:pPr>
            <a:endParaRPr lang="en-US" sz="1200" b="1" kern="0" dirty="0">
              <a:solidFill>
                <a:srgbClr val="212121"/>
              </a:solidFill>
              <a:effectLst/>
              <a:latin typeface="Calibri"/>
              <a:ea typeface="Calibri"/>
              <a:cs typeface="Calibri"/>
            </a:endParaRPr>
          </a:p>
          <a:p>
            <a:pPr marL="0" marR="0" lvl="0" indent="0">
              <a:lnSpc>
                <a:spcPct val="100000"/>
              </a:lnSpc>
              <a:spcAft>
                <a:spcPts val="0"/>
              </a:spcAft>
              <a:buSzPts val="1000"/>
              <a:buFontTx/>
              <a:buNone/>
              <a:tabLst>
                <a:tab pos="457200" algn="l"/>
              </a:tabLst>
            </a:pPr>
            <a:r>
              <a:rPr lang="en-US" sz="1200" b="1" kern="0" dirty="0">
                <a:solidFill>
                  <a:srgbClr val="212121"/>
                </a:solidFill>
                <a:effectLst/>
                <a:latin typeface="Calibri"/>
                <a:ea typeface="Calibri"/>
                <a:cs typeface="Calibri"/>
              </a:rPr>
              <a:t>Being the Single B</a:t>
            </a:r>
            <a:r>
              <a:rPr lang="en-US" b="1" dirty="0">
                <a:solidFill>
                  <a:srgbClr val="212121"/>
                </a:solidFill>
                <a:latin typeface="Calibri"/>
                <a:ea typeface="Calibri"/>
                <a:cs typeface="Calibri"/>
              </a:rPr>
              <a:t>est</a:t>
            </a:r>
            <a:r>
              <a:rPr lang="en-US" sz="1200" b="1" kern="0" dirty="0">
                <a:solidFill>
                  <a:srgbClr val="212121"/>
                </a:solidFill>
                <a:effectLst/>
                <a:latin typeface="Calibri"/>
                <a:ea typeface="Calibri"/>
                <a:cs typeface="Calibri"/>
              </a:rPr>
              <a:t> R</a:t>
            </a:r>
            <a:r>
              <a:rPr lang="en-US" b="1" dirty="0">
                <a:solidFill>
                  <a:srgbClr val="212121"/>
                </a:solidFill>
                <a:latin typeface="Calibri"/>
                <a:ea typeface="Calibri"/>
                <a:cs typeface="Calibri"/>
              </a:rPr>
              <a:t>esource</a:t>
            </a:r>
            <a:endParaRPr lang="en-US" sz="1200" b="1" kern="100" dirty="0">
              <a:solidFill>
                <a:srgbClr val="212121"/>
              </a:solidFill>
              <a:effectLst/>
              <a:latin typeface="Calibri"/>
              <a:ea typeface="Calibri"/>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Unit leaders need to know that they have someone to turn to who can either provide an answer or find one. While commissioners won’t have the answer to every question, they should be the single best resource for unit leaders who need answers or support.</a:t>
            </a:r>
          </a:p>
          <a:p>
            <a:pPr marL="0" lvl="0" indent="0" algn="l" rtl="0">
              <a:spcBef>
                <a:spcPts val="0"/>
              </a:spcBef>
              <a:spcAft>
                <a:spcPts val="0"/>
              </a:spcAft>
              <a:buNone/>
            </a:pPr>
            <a:endParaRPr lang="en-US" dirty="0"/>
          </a:p>
        </p:txBody>
      </p:sp>
      <p:sp>
        <p:nvSpPr>
          <p:cNvPr id="71" name="Google Shape;71;p5:notes"/>
          <p:cNvSpPr txBox="1">
            <a:spLocks noGrp="1"/>
          </p:cNvSpPr>
          <p:nvPr>
            <p:ph type="sldNum" idx="12"/>
          </p:nvPr>
        </p:nvSpPr>
        <p:spPr>
          <a:xfrm>
            <a:off x="3763589" y="8464550"/>
            <a:ext cx="2971801" cy="467309"/>
          </a:xfrm>
          <a:prstGeom prst="rect">
            <a:avLst/>
          </a:prstGeom>
          <a:noFill/>
          <a:ln>
            <a:noFill/>
          </a:ln>
        </p:spPr>
        <p:txBody>
          <a:bodyPr spcFirstLastPara="1" wrap="square" lIns="92375" tIns="46175" rIns="92375" bIns="46175"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US"/>
          </a:p>
        </p:txBody>
      </p:sp>
      <p:sp>
        <p:nvSpPr>
          <p:cNvPr id="3" name="Notes Placeholder 2"/>
          <p:cNvSpPr>
            <a:spLocks noGrp="1"/>
          </p:cNvSpPr>
          <p:nvPr>
            <p:ph type="body" idx="1"/>
          </p:nvPr>
        </p:nvSpPr>
        <p:spPr/>
        <p:txBody>
          <a:bodyPr/>
          <a:lstStyle/>
          <a:p>
            <a:pPr marL="0" indent="0"/>
            <a:r>
              <a:rPr lang="en-US" b="1" dirty="0">
                <a:latin typeface="Calibri" panose="020F0502020204030204" pitchFamily="34" charset="0"/>
                <a:ea typeface="Calibri" panose="020F0502020204030204" pitchFamily="34" charset="0"/>
                <a:cs typeface="Calibri" panose="020F0502020204030204" pitchFamily="34" charset="0"/>
              </a:rPr>
              <a:t>Our Methods</a:t>
            </a:r>
          </a:p>
          <a:p>
            <a:pPr marL="171450" indent="-171450">
              <a:buFont typeface="Arial" panose="020B0604020202020204" pitchFamily="34" charset="0"/>
              <a:buChar char="•"/>
            </a:pPr>
            <a:r>
              <a:rPr lang="en-US" sz="1200" b="0" dirty="0"/>
              <a:t>Objective Metrics</a:t>
            </a:r>
          </a:p>
          <a:p>
            <a:pPr marL="171450" indent="-171450">
              <a:buFont typeface="Arial" panose="020B0604020202020204" pitchFamily="34" charset="0"/>
              <a:buChar char="•"/>
            </a:pPr>
            <a:r>
              <a:rPr lang="en-US" sz="1200" b="0" dirty="0"/>
              <a:t>Unit Connections</a:t>
            </a:r>
          </a:p>
          <a:p>
            <a:pPr marL="171450" indent="-171450">
              <a:buFont typeface="Arial" panose="020B0604020202020204" pitchFamily="34" charset="0"/>
              <a:buChar char="•"/>
            </a:pPr>
            <a:r>
              <a:rPr lang="en-US" sz="1200" b="0" dirty="0"/>
              <a:t>The Key 3</a:t>
            </a:r>
          </a:p>
          <a:p>
            <a:pPr marL="171450" indent="-171450">
              <a:buFont typeface="Arial" panose="020B0604020202020204" pitchFamily="34" charset="0"/>
              <a:buChar char="•"/>
            </a:pPr>
            <a:r>
              <a:rPr lang="en-US" sz="1200" b="0" dirty="0"/>
              <a:t>Impact, Not Activity</a:t>
            </a:r>
          </a:p>
          <a:p>
            <a:pPr marL="171450" indent="-171450">
              <a:buFont typeface="Arial" panose="020B0604020202020204" pitchFamily="34" charset="0"/>
              <a:buChar char="•"/>
            </a:pPr>
            <a:r>
              <a:rPr lang="en-US" sz="1200" b="0" dirty="0"/>
              <a:t>Grow Partnerships</a:t>
            </a:r>
          </a:p>
          <a:p>
            <a:pPr marL="171450" indent="-171450">
              <a:buFont typeface="Arial" panose="020B0604020202020204" pitchFamily="34" charset="0"/>
              <a:buChar char="•"/>
            </a:pPr>
            <a:r>
              <a:rPr lang="en-US" sz="1200" b="0" dirty="0"/>
              <a:t>Change the Way We Work Together</a:t>
            </a:r>
          </a:p>
          <a:p>
            <a:pPr marL="0" indent="0"/>
            <a:endParaRPr lang="en-US" b="1" dirty="0">
              <a:latin typeface="Calibri" panose="020F0502020204030204" pitchFamily="34" charset="0"/>
              <a:ea typeface="Calibri" panose="020F0502020204030204" pitchFamily="34" charset="0"/>
              <a:cs typeface="Calibri" panose="020F0502020204030204" pitchFamily="34" charset="0"/>
            </a:endParaRPr>
          </a:p>
          <a:p>
            <a:r>
              <a:rPr lang="en-US" sz="1200" kern="1200" dirty="0">
                <a:solidFill>
                  <a:schemeClr val="tx1"/>
                </a:solidFill>
                <a:effectLst/>
                <a:latin typeface="+mn-lt"/>
                <a:ea typeface="+mn-ea"/>
                <a:cs typeface="+mn-cs"/>
              </a:rPr>
              <a:t>Commissioners review objective metrics and have meaningful conversations with unit leaders, listening carefully to their needs and concerns.  Commissioners are not there to grade or score, nor to tell unit leaders what to do. Instead, they collaborate with the unit Key 3 to ensure the unit's success.  In the absence of sufficient commissioners, the available commissioners should partner with those units that have the greatest need for support. Helping unit leaders achieve their vision will grow meaningful partnerships between commissioners and unit leaders.</a:t>
            </a:r>
          </a:p>
          <a:p>
            <a:r>
              <a:rPr lang="en-US" sz="1200" kern="1200" dirty="0">
                <a:solidFill>
                  <a:schemeClr val="tx1"/>
                </a:solidFill>
                <a:effectLst/>
                <a:latin typeface="+mn-lt"/>
                <a:ea typeface="+mn-ea"/>
                <a:cs typeface="+mn-cs"/>
              </a:rPr>
              <a:t> </a:t>
            </a:r>
            <a:endParaRPr lang="en-US" dirty="0">
              <a:latin typeface="Calibri" panose="020F0502020204030204" pitchFamily="34" charset="0"/>
              <a:ea typeface="Calibri" panose="020F0502020204030204" pitchFamily="34" charset="0"/>
              <a:cs typeface="Calibri" panose="020F0502020204030204" pitchFamily="34" charset="0"/>
            </a:endParaRPr>
          </a:p>
          <a:p>
            <a:pPr marL="0" indent="0"/>
            <a:r>
              <a:rPr lang="en-US" dirty="0">
                <a:latin typeface="Calibri" panose="020F0502020204030204" pitchFamily="34" charset="0"/>
                <a:ea typeface="Calibri" panose="020F0502020204030204" pitchFamily="34" charset="0"/>
                <a:cs typeface="Calibri" panose="020F0502020204030204" pitchFamily="34" charset="0"/>
              </a:rPr>
              <a:t>Always remember, It is an honor to serve as a commissioner. </a:t>
            </a:r>
          </a:p>
        </p:txBody>
      </p:sp>
      <p:sp>
        <p:nvSpPr>
          <p:cNvPr id="4" name="Slide Number Placeholder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en-US" sz="1600" b="0" i="0" u="none" strike="noStrike" cap="none" smtClean="0">
                <a:solidFill>
                  <a:schemeClr val="dk1"/>
                </a:solidFill>
                <a:latin typeface="Calibri"/>
                <a:ea typeface="Calibri"/>
                <a:cs typeface="Calibri"/>
                <a:sym typeface="Calibri"/>
              </a:rPr>
              <a:t>9</a:t>
            </a:fld>
            <a:endParaRPr lang="en-US" sz="16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944331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6488D-9E6D-5A54-A3E5-108C055E0B89}"/>
              </a:ext>
            </a:extLst>
          </p:cNvPr>
          <p:cNvSpPr>
            <a:spLocks noGrp="1"/>
          </p:cNvSpPr>
          <p:nvPr>
            <p:ph type="ctrTitle"/>
          </p:nvPr>
        </p:nvSpPr>
        <p:spPr>
          <a:xfrm>
            <a:off x="1524000" y="1122363"/>
            <a:ext cx="9144000" cy="2387600"/>
          </a:xfrm>
        </p:spPr>
        <p:txBody>
          <a:bodyPr anchor="b"/>
          <a:lstStyle>
            <a:lvl1pPr algn="ctr">
              <a:defRPr sz="6000" b="1">
                <a:latin typeface="+mn-lt"/>
              </a:defRPr>
            </a:lvl1pPr>
          </a:lstStyle>
          <a:p>
            <a:r>
              <a:rPr lang="en-US" dirty="0"/>
              <a:t>Click to edit Master title style</a:t>
            </a:r>
          </a:p>
        </p:txBody>
      </p:sp>
      <p:sp>
        <p:nvSpPr>
          <p:cNvPr id="3" name="Subtitle 2">
            <a:extLst>
              <a:ext uri="{FF2B5EF4-FFF2-40B4-BE49-F238E27FC236}">
                <a16:creationId xmlns:a16="http://schemas.microsoft.com/office/drawing/2014/main" id="{3A5208C5-5331-D15E-E292-3AA7DC4A23A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AD9AA0B-9320-F675-0C97-A641ED73463A}"/>
              </a:ext>
            </a:extLst>
          </p:cNvPr>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A068FED1-2862-4BA2-8856-6CBC3835209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11/17/2025</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2E98E3A2-19EE-3C46-6D9A-0B45A732D898}"/>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06E0926B-17B1-8C7A-D30A-E983637FF38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244995B-F9F8-4E35-BEAF-4D527C7C231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84783D92-6573-DA26-F026-080512160436}"/>
              </a:ext>
            </a:extLst>
          </p:cNvPr>
          <p:cNvSpPr txBox="1"/>
          <p:nvPr userDrawn="1"/>
        </p:nvSpPr>
        <p:spPr>
          <a:xfrm>
            <a:off x="6945329" y="155927"/>
            <a:ext cx="3996913" cy="461665"/>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Calibri" panose="020F0502020204030204"/>
                <a:ea typeface="+mn-ea"/>
                <a:cs typeface="+mn-cs"/>
              </a:rPr>
              <a:t>Commissioner Moments</a:t>
            </a:r>
          </a:p>
        </p:txBody>
      </p:sp>
      <p:pic>
        <p:nvPicPr>
          <p:cNvPr id="9" name="Picture 8">
            <a:extLst>
              <a:ext uri="{FF2B5EF4-FFF2-40B4-BE49-F238E27FC236}">
                <a16:creationId xmlns:a16="http://schemas.microsoft.com/office/drawing/2014/main" id="{9A11F9DE-0AE1-AE56-FF14-6B02BBCC8E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162" y="91321"/>
            <a:ext cx="2673341" cy="413152"/>
          </a:xfrm>
          <a:prstGeom prst="rect">
            <a:avLst/>
          </a:prstGeom>
        </p:spPr>
      </p:pic>
    </p:spTree>
    <p:extLst>
      <p:ext uri="{BB962C8B-B14F-4D97-AF65-F5344CB8AC3E}">
        <p14:creationId xmlns:p14="http://schemas.microsoft.com/office/powerpoint/2010/main" val="1409827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7"/>
        <p:cNvGrpSpPr/>
        <p:nvPr/>
      </p:nvGrpSpPr>
      <p:grpSpPr>
        <a:xfrm>
          <a:off x="0" y="0"/>
          <a:ext cx="0" cy="0"/>
          <a:chOff x="0" y="0"/>
          <a:chExt cx="0" cy="0"/>
        </a:xfrm>
      </p:grpSpPr>
      <p:sp>
        <p:nvSpPr>
          <p:cNvPr id="28" name="Google Shape;28;p88"/>
          <p:cNvSpPr txBox="1">
            <a:spLocks noGrp="1"/>
          </p:cNvSpPr>
          <p:nvPr>
            <p:ph type="dt" idx="10"/>
          </p:nvPr>
        </p:nvSpPr>
        <p:spPr>
          <a:xfrm>
            <a:off x="838200" y="6356351"/>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88"/>
          <p:cNvSpPr txBox="1">
            <a:spLocks noGrp="1"/>
          </p:cNvSpPr>
          <p:nvPr>
            <p:ph type="ftr" idx="11"/>
          </p:nvPr>
        </p:nvSpPr>
        <p:spPr>
          <a:xfrm>
            <a:off x="4038600" y="6356351"/>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88"/>
          <p:cNvSpPr txBox="1">
            <a:spLocks noGrp="1"/>
          </p:cNvSpPr>
          <p:nvPr>
            <p:ph type="sldNum" idx="12"/>
          </p:nvPr>
        </p:nvSpPr>
        <p:spPr>
          <a:xfrm>
            <a:off x="8610600" y="6356351"/>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3017437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6EE333D-9CD8-BD0A-2004-656B96447109}"/>
              </a:ext>
            </a:extLst>
          </p:cNvPr>
          <p:cNvSpPr>
            <a:spLocks noGrp="1"/>
          </p:cNvSpPr>
          <p:nvPr>
            <p:ph type="dt" sz="half" idx="10"/>
          </p:nvPr>
        </p:nvSpPr>
        <p:spPr/>
        <p:txBody>
          <a:bodyPr/>
          <a:lstStyle/>
          <a:p>
            <a:fld id="{5AC45C9A-0588-470A-92A4-C03EFD3F790B}" type="datetimeFigureOut">
              <a:rPr lang="en-US" smtClean="0"/>
              <a:t>11/17/2025</a:t>
            </a:fld>
            <a:endParaRPr lang="en-US"/>
          </a:p>
        </p:txBody>
      </p:sp>
      <p:sp>
        <p:nvSpPr>
          <p:cNvPr id="3" name="Footer Placeholder 2">
            <a:extLst>
              <a:ext uri="{FF2B5EF4-FFF2-40B4-BE49-F238E27FC236}">
                <a16:creationId xmlns:a16="http://schemas.microsoft.com/office/drawing/2014/main" id="{60F643D4-C25F-0ADB-DCC0-A18F4DE1355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C4E70AC-B132-D003-18C5-7F93154E9F91}"/>
              </a:ext>
            </a:extLst>
          </p:cNvPr>
          <p:cNvSpPr>
            <a:spLocks noGrp="1"/>
          </p:cNvSpPr>
          <p:nvPr>
            <p:ph type="sldNum" sz="quarter" idx="12"/>
          </p:nvPr>
        </p:nvSpPr>
        <p:spPr/>
        <p:txBody>
          <a:bodyPr/>
          <a:lstStyle/>
          <a:p>
            <a:fld id="{CBDEFF45-A83E-4245-BC24-44E78E1D7293}" type="slidenum">
              <a:rPr lang="en-US" smtClean="0"/>
              <a:t>‹#›</a:t>
            </a:fld>
            <a:endParaRPr lang="en-US"/>
          </a:p>
        </p:txBody>
      </p:sp>
    </p:spTree>
    <p:extLst>
      <p:ext uri="{BB962C8B-B14F-4D97-AF65-F5344CB8AC3E}">
        <p14:creationId xmlns:p14="http://schemas.microsoft.com/office/powerpoint/2010/main" val="2038893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1" y="232123"/>
            <a:ext cx="9325495" cy="540961"/>
          </a:xfrm>
        </p:spPr>
        <p:txBody>
          <a:bodyPr>
            <a:noAutofit/>
          </a:bodyPr>
          <a:lstStyle>
            <a:lvl1pPr>
              <a:defRPr sz="3600" b="1">
                <a:solidFill>
                  <a:schemeClr val="bg1"/>
                </a:solidFill>
                <a:latin typeface="+mn-lt"/>
              </a:defRPr>
            </a:lvl1pPr>
          </a:lstStyle>
          <a:p>
            <a:r>
              <a:rPr lang="en-US" dirty="0"/>
              <a:t>Click to edit Master title style</a:t>
            </a:r>
          </a:p>
        </p:txBody>
      </p:sp>
      <p:sp>
        <p:nvSpPr>
          <p:cNvPr id="3" name="Content Placeholder 2"/>
          <p:cNvSpPr>
            <a:spLocks noGrp="1"/>
          </p:cNvSpPr>
          <p:nvPr>
            <p:ph idx="1"/>
          </p:nvPr>
        </p:nvSpPr>
        <p:spPr/>
        <p:txBody>
          <a:bodyPr/>
          <a:lstStyle>
            <a:lvl1pPr>
              <a:defRPr sz="3200" b="1"/>
            </a:lvl1pPr>
            <a:lvl2pPr>
              <a:defRPr sz="2800" b="1"/>
            </a:lvl2pPr>
            <a:lvl3pPr>
              <a:defRPr b="1"/>
            </a:lvl3pPr>
            <a:lvl4pPr>
              <a:defRPr b="1"/>
            </a:lvl4pPr>
            <a:lvl5pPr>
              <a:defRPr b="1"/>
            </a:lvl5pPr>
          </a:lstStyle>
          <a:p>
            <a:pPr lvl="0"/>
            <a:r>
              <a:rPr lang="en-US" dirty="0"/>
              <a:t>Edit Master text styles</a:t>
            </a:r>
          </a:p>
          <a:p>
            <a:pPr lvl="1"/>
            <a:r>
              <a:rPr lang="en-US" dirty="0"/>
              <a:t>Second level</a:t>
            </a:r>
          </a:p>
        </p:txBody>
      </p:sp>
      <p:sp>
        <p:nvSpPr>
          <p:cNvPr id="4" name="Date Placeholder 3"/>
          <p:cNvSpPr>
            <a:spLocks noGrp="1"/>
          </p:cNvSpPr>
          <p:nvPr>
            <p:ph type="dt" sz="half" idx="10"/>
          </p:nvPr>
        </p:nvSpPr>
        <p:spPr/>
        <p:txBody>
          <a:bodyPr/>
          <a:lstStyle/>
          <a:p>
            <a:fld id="{B1CDD878-4158-4535-8D50-36FC6CCDCBF2}" type="datetimeFigureOut">
              <a:rPr lang="en-US" smtClean="0"/>
              <a:t>11/17/2025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B4D9CA-9B1C-4141-9749-0606B1A65E32}" type="slidenum">
              <a:rPr lang="en-US" smtClean="0"/>
              <a:t>‹#›</a:t>
            </a:fld>
            <a:endParaRPr lang="en-US"/>
          </a:p>
        </p:txBody>
      </p:sp>
    </p:spTree>
    <p:extLst>
      <p:ext uri="{BB962C8B-B14F-4D97-AF65-F5344CB8AC3E}">
        <p14:creationId xmlns:p14="http://schemas.microsoft.com/office/powerpoint/2010/main" val="349606245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83A5E49-BE28-BA71-E9CF-AF47D28D2E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294C82F-7C06-8BFE-B645-BD66A75CDB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411DE1-57EE-D5F9-261C-CFFD56510E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A068FED1-2862-4BA2-8856-6CBC38352094}"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11/17/2025</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D8D32019-CB9D-83CB-8E55-7A84A75DF4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84F945EA-74C2-8864-7CA9-87A452B65D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B244995B-F9F8-4E35-BEAF-4D527C7C2316}"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Right Triangle 6">
            <a:extLst>
              <a:ext uri="{FF2B5EF4-FFF2-40B4-BE49-F238E27FC236}">
                <a16:creationId xmlns:a16="http://schemas.microsoft.com/office/drawing/2014/main" id="{3A701440-F4C2-39BC-2DC0-4658CD21F668}"/>
              </a:ext>
            </a:extLst>
          </p:cNvPr>
          <p:cNvSpPr/>
          <p:nvPr userDrawn="1"/>
        </p:nvSpPr>
        <p:spPr>
          <a:xfrm flipH="1" flipV="1">
            <a:off x="2300748" y="-1916"/>
            <a:ext cx="9891252" cy="1402090"/>
          </a:xfrm>
          <a:prstGeom prst="rtTriangle">
            <a:avLst/>
          </a:prstGeom>
          <a:solidFill>
            <a:schemeClr val="accent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45D9541A-B671-8501-61CE-74A104F732C2}"/>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1056161" y="185738"/>
            <a:ext cx="962828" cy="962828"/>
          </a:xfrm>
          <a:prstGeom prst="rect">
            <a:avLst/>
          </a:prstGeom>
        </p:spPr>
      </p:pic>
    </p:spTree>
    <p:extLst>
      <p:ext uri="{BB962C8B-B14F-4D97-AF65-F5344CB8AC3E}">
        <p14:creationId xmlns:p14="http://schemas.microsoft.com/office/powerpoint/2010/main" val="100451312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Lst>
  <p:txStyles>
    <p:titleStyle>
      <a:lvl1pPr algn="l" defTabSz="914400" rtl="0" eaLnBrk="1" latinLnBrk="0" hangingPunct="1">
        <a:lnSpc>
          <a:spcPct val="90000"/>
        </a:lnSpc>
        <a:spcBef>
          <a:spcPct val="0"/>
        </a:spcBef>
        <a:buNone/>
        <a:defRPr sz="44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hyperlink" Target="https://filestore.scouting.org/filestore/commissioner/pdf/Unit-Connections-A-Commissioners-Guide-2.8.25.pdf?_gl=1*j8oynj*_ga*MTgyODg3OTc0MS4xNzQzMzY2MTg4*_ga_20G0JHESG4*czE3NTQ2MDIxODYkbzE1OCRnMSR0MTc1NDYwMjM2NCRqMjYkbDAkaDA.*_gcl_au*ODQwOTE3OTEwLjE3NTEyOTYwOTI.&amp;_ga=2.266967304.76946299.1754061139-1828879741.1743366188"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3.xml"/><Relationship Id="rId5" Type="http://schemas.openxmlformats.org/officeDocument/2006/relationships/image" Target="../media/image12.png"/><Relationship Id="rId4" Type="http://schemas.openxmlformats.org/officeDocument/2006/relationships/hyperlink" Target="https://www.scouting.org/commissioners/connections/"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DB884A-B8D0-175C-9B17-2AB46A24F3A6}"/>
              </a:ext>
            </a:extLst>
          </p:cNvPr>
          <p:cNvSpPr>
            <a:spLocks noGrp="1"/>
          </p:cNvSpPr>
          <p:nvPr>
            <p:ph type="ctrTitle"/>
          </p:nvPr>
        </p:nvSpPr>
        <p:spPr>
          <a:xfrm>
            <a:off x="1524000" y="1122362"/>
            <a:ext cx="9144000" cy="2663825"/>
          </a:xfrm>
        </p:spPr>
        <p:txBody>
          <a:bodyPr>
            <a:normAutofit fontScale="90000"/>
          </a:bodyPr>
          <a:lstStyle/>
          <a:p>
            <a:br>
              <a:rPr lang="en-US" dirty="0"/>
            </a:br>
            <a:r>
              <a:rPr lang="en-US" dirty="0"/>
              <a:t>CM SE #4</a:t>
            </a:r>
            <a:br>
              <a:rPr lang="en-US" dirty="0"/>
            </a:br>
            <a:r>
              <a:rPr lang="en-US" dirty="0"/>
              <a:t>Commissioner Training</a:t>
            </a:r>
            <a:br>
              <a:rPr lang="en-US" dirty="0"/>
            </a:br>
            <a:r>
              <a:rPr lang="en-US" dirty="0"/>
              <a:t>Essentials</a:t>
            </a:r>
          </a:p>
        </p:txBody>
      </p:sp>
      <p:sp>
        <p:nvSpPr>
          <p:cNvPr id="3" name="Subtitle 2">
            <a:extLst>
              <a:ext uri="{FF2B5EF4-FFF2-40B4-BE49-F238E27FC236}">
                <a16:creationId xmlns:a16="http://schemas.microsoft.com/office/drawing/2014/main" id="{C2A622CC-3159-74F3-5C63-C713015FE9AE}"/>
              </a:ext>
            </a:extLst>
          </p:cNvPr>
          <p:cNvSpPr>
            <a:spLocks noGrp="1"/>
          </p:cNvSpPr>
          <p:nvPr>
            <p:ph type="subTitle" idx="1"/>
          </p:nvPr>
        </p:nvSpPr>
        <p:spPr>
          <a:xfrm>
            <a:off x="1652587" y="4079876"/>
            <a:ext cx="9144000" cy="1655762"/>
          </a:xfrm>
        </p:spPr>
        <p:txBody>
          <a:bodyPr>
            <a:normAutofit lnSpcReduction="10000"/>
          </a:bodyPr>
          <a:lstStyle/>
          <a:p>
            <a:r>
              <a:rPr lang="en-US" sz="3200" b="1" dirty="0"/>
              <a:t>A Necessary Addition to Online Training</a:t>
            </a:r>
          </a:p>
          <a:p>
            <a:r>
              <a:rPr lang="en-US" sz="3200" b="1" dirty="0"/>
              <a:t> and a </a:t>
            </a:r>
          </a:p>
          <a:p>
            <a:r>
              <a:rPr lang="en-US" sz="3200" b="1" dirty="0"/>
              <a:t>Useful Update for Experienced Commissioners</a:t>
            </a:r>
          </a:p>
        </p:txBody>
      </p:sp>
      <p:sp>
        <p:nvSpPr>
          <p:cNvPr id="4" name="TextBox 3">
            <a:extLst>
              <a:ext uri="{FF2B5EF4-FFF2-40B4-BE49-F238E27FC236}">
                <a16:creationId xmlns:a16="http://schemas.microsoft.com/office/drawing/2014/main" id="{35BC2D3E-2D4F-79A3-4DCF-49401EF69D79}"/>
              </a:ext>
            </a:extLst>
          </p:cNvPr>
          <p:cNvSpPr txBox="1"/>
          <p:nvPr/>
        </p:nvSpPr>
        <p:spPr>
          <a:xfrm>
            <a:off x="8428482" y="6171986"/>
            <a:ext cx="3086100" cy="369332"/>
          </a:xfrm>
          <a:prstGeom prst="rect">
            <a:avLst/>
          </a:prstGeom>
          <a:noFill/>
        </p:spPr>
        <p:txBody>
          <a:bodyPr wrap="square" lIns="91440" tIns="45720" rIns="91440" bIns="45720" rtlCol="0" anchor="t">
            <a:spAutoFit/>
          </a:bodyPr>
          <a:lstStyle/>
          <a:p>
            <a:pPr algn="ctr" defTabSz="457200">
              <a:defRPr/>
            </a:pPr>
            <a:r>
              <a:rPr lang="en-US" dirty="0">
                <a:solidFill>
                  <a:prstClr val="white">
                    <a:lumMod val="65000"/>
                  </a:prstClr>
                </a:solidFill>
                <a:latin typeface="Calibri" panose="020F0502020204030204"/>
              </a:rPr>
              <a:t>Revision date 11/15//2025</a:t>
            </a:r>
          </a:p>
        </p:txBody>
      </p:sp>
    </p:spTree>
    <p:extLst>
      <p:ext uri="{BB962C8B-B14F-4D97-AF65-F5344CB8AC3E}">
        <p14:creationId xmlns:p14="http://schemas.microsoft.com/office/powerpoint/2010/main" val="26760975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AB353E-EA13-2E91-8906-F64C4E501122}"/>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E8391845-81A4-D84C-0138-D7BE2A05CE41}"/>
              </a:ext>
            </a:extLst>
          </p:cNvPr>
          <p:cNvSpPr txBox="1"/>
          <p:nvPr/>
        </p:nvSpPr>
        <p:spPr>
          <a:xfrm rot="686925">
            <a:off x="4342357" y="5460566"/>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PARTNERSHIP</a:t>
            </a:r>
          </a:p>
        </p:txBody>
      </p:sp>
      <p:sp>
        <p:nvSpPr>
          <p:cNvPr id="12" name="TextBox 11">
            <a:extLst>
              <a:ext uri="{FF2B5EF4-FFF2-40B4-BE49-F238E27FC236}">
                <a16:creationId xmlns:a16="http://schemas.microsoft.com/office/drawing/2014/main" id="{2D1517E7-F971-F5B5-4292-B27049EBF5E8}"/>
              </a:ext>
            </a:extLst>
          </p:cNvPr>
          <p:cNvSpPr txBox="1"/>
          <p:nvPr/>
        </p:nvSpPr>
        <p:spPr>
          <a:xfrm rot="686925">
            <a:off x="5416404" y="5671782"/>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COMMUNICATION</a:t>
            </a:r>
          </a:p>
        </p:txBody>
      </p:sp>
      <p:sp>
        <p:nvSpPr>
          <p:cNvPr id="13" name="TextBox 12">
            <a:extLst>
              <a:ext uri="{FF2B5EF4-FFF2-40B4-BE49-F238E27FC236}">
                <a16:creationId xmlns:a16="http://schemas.microsoft.com/office/drawing/2014/main" id="{59B9B4B0-8B84-5237-D6D6-661B98AA9B2B}"/>
              </a:ext>
            </a:extLst>
          </p:cNvPr>
          <p:cNvSpPr txBox="1"/>
          <p:nvPr/>
        </p:nvSpPr>
        <p:spPr>
          <a:xfrm rot="20309736">
            <a:off x="8730197" y="5471216"/>
            <a:ext cx="648334"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IMPACT</a:t>
            </a:r>
          </a:p>
        </p:txBody>
      </p:sp>
      <p:sp>
        <p:nvSpPr>
          <p:cNvPr id="2" name="TextBox 1">
            <a:extLst>
              <a:ext uri="{FF2B5EF4-FFF2-40B4-BE49-F238E27FC236}">
                <a16:creationId xmlns:a16="http://schemas.microsoft.com/office/drawing/2014/main" id="{78FA83CB-CD57-D09F-5C51-502126F23FAA}"/>
              </a:ext>
            </a:extLst>
          </p:cNvPr>
          <p:cNvSpPr txBox="1"/>
          <p:nvPr/>
        </p:nvSpPr>
        <p:spPr>
          <a:xfrm>
            <a:off x="202197" y="232122"/>
            <a:ext cx="5757523" cy="646331"/>
          </a:xfrm>
          <a:prstGeom prst="rect">
            <a:avLst/>
          </a:prstGeom>
          <a:noFill/>
        </p:spPr>
        <p:txBody>
          <a:bodyPr wrap="square" rtlCol="0">
            <a:spAutoFit/>
          </a:bodyPr>
          <a:lstStyle/>
          <a:p>
            <a:r>
              <a:rPr lang="en-US" sz="3600" b="1" dirty="0"/>
              <a:t>Components of Unit Service</a:t>
            </a:r>
          </a:p>
        </p:txBody>
      </p:sp>
      <p:pic>
        <p:nvPicPr>
          <p:cNvPr id="20" name="Picture 19">
            <a:extLst>
              <a:ext uri="{FF2B5EF4-FFF2-40B4-BE49-F238E27FC236}">
                <a16:creationId xmlns:a16="http://schemas.microsoft.com/office/drawing/2014/main" id="{0EEE03D2-BB1C-00BB-B734-371627421DE1}"/>
              </a:ext>
            </a:extLst>
          </p:cNvPr>
          <p:cNvPicPr>
            <a:picLocks noChangeAspect="1"/>
          </p:cNvPicPr>
          <p:nvPr/>
        </p:nvPicPr>
        <p:blipFill>
          <a:blip r:embed="rId3"/>
          <a:stretch>
            <a:fillRect/>
          </a:stretch>
        </p:blipFill>
        <p:spPr>
          <a:xfrm>
            <a:off x="2270987" y="1521446"/>
            <a:ext cx="7650025" cy="4781266"/>
          </a:xfrm>
          <a:prstGeom prst="rect">
            <a:avLst/>
          </a:prstGeom>
        </p:spPr>
      </p:pic>
      <p:sp>
        <p:nvSpPr>
          <p:cNvPr id="3" name="Arrow: Right 2">
            <a:extLst>
              <a:ext uri="{FF2B5EF4-FFF2-40B4-BE49-F238E27FC236}">
                <a16:creationId xmlns:a16="http://schemas.microsoft.com/office/drawing/2014/main" id="{46225E32-A595-824C-1A23-568438B988E7}"/>
              </a:ext>
            </a:extLst>
          </p:cNvPr>
          <p:cNvSpPr/>
          <p:nvPr/>
        </p:nvSpPr>
        <p:spPr>
          <a:xfrm>
            <a:off x="402156" y="3429000"/>
            <a:ext cx="1500996" cy="96615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Right 3">
            <a:extLst>
              <a:ext uri="{FF2B5EF4-FFF2-40B4-BE49-F238E27FC236}">
                <a16:creationId xmlns:a16="http://schemas.microsoft.com/office/drawing/2014/main" id="{0311F9E8-DA44-EBAC-D81B-E6C8D03E919B}"/>
              </a:ext>
            </a:extLst>
          </p:cNvPr>
          <p:cNvSpPr/>
          <p:nvPr/>
        </p:nvSpPr>
        <p:spPr>
          <a:xfrm rot="10800000">
            <a:off x="10250049" y="3398807"/>
            <a:ext cx="1447370" cy="96615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4204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E0C48C-2885-D69E-674F-1B645194123A}"/>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D482C2C4-6E70-A087-5934-4CE03737E919}"/>
              </a:ext>
            </a:extLst>
          </p:cNvPr>
          <p:cNvSpPr txBox="1"/>
          <p:nvPr/>
        </p:nvSpPr>
        <p:spPr>
          <a:xfrm rot="686925">
            <a:off x="4342357" y="5460566"/>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PARTNERSHIP</a:t>
            </a:r>
          </a:p>
        </p:txBody>
      </p:sp>
      <p:sp>
        <p:nvSpPr>
          <p:cNvPr id="12" name="TextBox 11">
            <a:extLst>
              <a:ext uri="{FF2B5EF4-FFF2-40B4-BE49-F238E27FC236}">
                <a16:creationId xmlns:a16="http://schemas.microsoft.com/office/drawing/2014/main" id="{C664FBD1-0C50-CD1C-5991-0E4D4957C462}"/>
              </a:ext>
            </a:extLst>
          </p:cNvPr>
          <p:cNvSpPr txBox="1"/>
          <p:nvPr/>
        </p:nvSpPr>
        <p:spPr>
          <a:xfrm rot="686925">
            <a:off x="5416404" y="5671782"/>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COMMUNICATION</a:t>
            </a:r>
          </a:p>
        </p:txBody>
      </p:sp>
      <p:sp>
        <p:nvSpPr>
          <p:cNvPr id="13" name="TextBox 12">
            <a:extLst>
              <a:ext uri="{FF2B5EF4-FFF2-40B4-BE49-F238E27FC236}">
                <a16:creationId xmlns:a16="http://schemas.microsoft.com/office/drawing/2014/main" id="{AE57B1A3-A1D6-5700-8391-BEFFADA12F86}"/>
              </a:ext>
            </a:extLst>
          </p:cNvPr>
          <p:cNvSpPr txBox="1"/>
          <p:nvPr/>
        </p:nvSpPr>
        <p:spPr>
          <a:xfrm rot="20309736">
            <a:off x="8730197" y="5471216"/>
            <a:ext cx="648334"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IMPACT</a:t>
            </a:r>
          </a:p>
        </p:txBody>
      </p:sp>
      <p:sp>
        <p:nvSpPr>
          <p:cNvPr id="5" name="Title 2">
            <a:extLst>
              <a:ext uri="{FF2B5EF4-FFF2-40B4-BE49-F238E27FC236}">
                <a16:creationId xmlns:a16="http://schemas.microsoft.com/office/drawing/2014/main" id="{0F5687A2-5B1E-1A30-BD9B-C84C9F909241}"/>
              </a:ext>
            </a:extLst>
          </p:cNvPr>
          <p:cNvSpPr txBox="1">
            <a:spLocks/>
          </p:cNvSpPr>
          <p:nvPr/>
        </p:nvSpPr>
        <p:spPr>
          <a:xfrm>
            <a:off x="263079" y="325864"/>
            <a:ext cx="5143500" cy="589360"/>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latin typeface="+mn-lt"/>
              </a:rPr>
              <a:t>Unit Conversations</a:t>
            </a:r>
          </a:p>
        </p:txBody>
      </p:sp>
      <p:pic>
        <p:nvPicPr>
          <p:cNvPr id="8" name="Picture 7">
            <a:extLst>
              <a:ext uri="{FF2B5EF4-FFF2-40B4-BE49-F238E27FC236}">
                <a16:creationId xmlns:a16="http://schemas.microsoft.com/office/drawing/2014/main" id="{5B228BDE-8E83-C58D-92A0-3CE03AAE3F99}"/>
              </a:ext>
            </a:extLst>
          </p:cNvPr>
          <p:cNvPicPr>
            <a:picLocks noChangeAspect="1"/>
          </p:cNvPicPr>
          <p:nvPr/>
        </p:nvPicPr>
        <p:blipFill>
          <a:blip r:embed="rId3"/>
          <a:stretch>
            <a:fillRect/>
          </a:stretch>
        </p:blipFill>
        <p:spPr>
          <a:xfrm>
            <a:off x="3281687" y="1242468"/>
            <a:ext cx="5584666" cy="5199089"/>
          </a:xfrm>
          <a:prstGeom prst="rect">
            <a:avLst/>
          </a:prstGeom>
        </p:spPr>
      </p:pic>
    </p:spTree>
    <p:extLst>
      <p:ext uri="{BB962C8B-B14F-4D97-AF65-F5344CB8AC3E}">
        <p14:creationId xmlns:p14="http://schemas.microsoft.com/office/powerpoint/2010/main" val="40891814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660C74-407B-AA54-FFEC-27E9DBF65A16}"/>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945F33FC-F5EA-268D-BCDD-652BE0855637}"/>
              </a:ext>
            </a:extLst>
          </p:cNvPr>
          <p:cNvSpPr txBox="1"/>
          <p:nvPr/>
        </p:nvSpPr>
        <p:spPr>
          <a:xfrm rot="686925">
            <a:off x="4342357" y="5460566"/>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PARTNERSHIP</a:t>
            </a:r>
          </a:p>
        </p:txBody>
      </p:sp>
      <p:sp>
        <p:nvSpPr>
          <p:cNvPr id="12" name="TextBox 11">
            <a:extLst>
              <a:ext uri="{FF2B5EF4-FFF2-40B4-BE49-F238E27FC236}">
                <a16:creationId xmlns:a16="http://schemas.microsoft.com/office/drawing/2014/main" id="{138BDCDB-1E58-BDF4-50A9-EE0BE3227DC6}"/>
              </a:ext>
            </a:extLst>
          </p:cNvPr>
          <p:cNvSpPr txBox="1"/>
          <p:nvPr/>
        </p:nvSpPr>
        <p:spPr>
          <a:xfrm rot="686925">
            <a:off x="5416404" y="5671782"/>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COMMUNICATION</a:t>
            </a:r>
          </a:p>
        </p:txBody>
      </p:sp>
      <p:sp>
        <p:nvSpPr>
          <p:cNvPr id="13" name="TextBox 12">
            <a:extLst>
              <a:ext uri="{FF2B5EF4-FFF2-40B4-BE49-F238E27FC236}">
                <a16:creationId xmlns:a16="http://schemas.microsoft.com/office/drawing/2014/main" id="{E0A463B3-B675-33AD-33B1-82EF6AD611CB}"/>
              </a:ext>
            </a:extLst>
          </p:cNvPr>
          <p:cNvSpPr txBox="1"/>
          <p:nvPr/>
        </p:nvSpPr>
        <p:spPr>
          <a:xfrm rot="20309736">
            <a:off x="8730197" y="5471216"/>
            <a:ext cx="648334"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IMPACT</a:t>
            </a:r>
          </a:p>
        </p:txBody>
      </p:sp>
      <p:sp>
        <p:nvSpPr>
          <p:cNvPr id="5" name="Title 2">
            <a:extLst>
              <a:ext uri="{FF2B5EF4-FFF2-40B4-BE49-F238E27FC236}">
                <a16:creationId xmlns:a16="http://schemas.microsoft.com/office/drawing/2014/main" id="{7D27557E-3F06-582B-2F4F-5CD12D304D0E}"/>
              </a:ext>
            </a:extLst>
          </p:cNvPr>
          <p:cNvSpPr txBox="1">
            <a:spLocks/>
          </p:cNvSpPr>
          <p:nvPr/>
        </p:nvSpPr>
        <p:spPr>
          <a:xfrm>
            <a:off x="266224" y="237791"/>
            <a:ext cx="5140355" cy="589360"/>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latin typeface="+mn-lt"/>
              </a:rPr>
              <a:t>Unit</a:t>
            </a:r>
            <a:r>
              <a:rPr lang="en-US" sz="4000" b="1" dirty="0"/>
              <a:t> </a:t>
            </a:r>
            <a:r>
              <a:rPr lang="en-US" sz="3600" b="1" dirty="0">
                <a:latin typeface="+mn-lt"/>
              </a:rPr>
              <a:t>Connections</a:t>
            </a:r>
            <a:endParaRPr lang="en-US" sz="4000" b="1" dirty="0">
              <a:latin typeface="+mn-lt"/>
            </a:endParaRPr>
          </a:p>
        </p:txBody>
      </p:sp>
      <p:sp>
        <p:nvSpPr>
          <p:cNvPr id="6" name="TextBox 5">
            <a:extLst>
              <a:ext uri="{FF2B5EF4-FFF2-40B4-BE49-F238E27FC236}">
                <a16:creationId xmlns:a16="http://schemas.microsoft.com/office/drawing/2014/main" id="{8EC8564D-80CD-E680-8A0D-B8AA81E54198}"/>
              </a:ext>
            </a:extLst>
          </p:cNvPr>
          <p:cNvSpPr txBox="1"/>
          <p:nvPr/>
        </p:nvSpPr>
        <p:spPr>
          <a:xfrm>
            <a:off x="2967786" y="1905506"/>
            <a:ext cx="6448927" cy="3046988"/>
          </a:xfrm>
          <a:prstGeom prst="rect">
            <a:avLst/>
          </a:prstGeom>
          <a:noFill/>
        </p:spPr>
        <p:txBody>
          <a:bodyPr wrap="square">
            <a:spAutoFit/>
          </a:bodyPr>
          <a:lstStyle/>
          <a:p>
            <a:pPr marL="457200" indent="-457200">
              <a:buFont typeface="Arial" panose="020B0604020202020204" pitchFamily="34" charset="0"/>
              <a:buChar char="•"/>
            </a:pPr>
            <a:r>
              <a:rPr lang="en-US" sz="3200" b="1" dirty="0"/>
              <a:t>Build relationships</a:t>
            </a:r>
          </a:p>
          <a:p>
            <a:pPr marL="457200" indent="-457200">
              <a:buFont typeface="Arial" panose="020B0604020202020204" pitchFamily="34" charset="0"/>
              <a:buChar char="•"/>
            </a:pPr>
            <a:r>
              <a:rPr lang="en-US" sz="3200" b="1" dirty="0"/>
              <a:t>Enhance conversations </a:t>
            </a:r>
          </a:p>
          <a:p>
            <a:pPr marL="457200" indent="-457200">
              <a:buFont typeface="Arial" panose="020B0604020202020204" pitchFamily="34" charset="0"/>
              <a:buChar char="•"/>
            </a:pPr>
            <a:r>
              <a:rPr lang="en-US" sz="3200" b="1" dirty="0"/>
              <a:t>Drive collaboration &amp; innovation</a:t>
            </a:r>
          </a:p>
          <a:p>
            <a:pPr marL="457200" indent="-457200">
              <a:buFont typeface="Arial" panose="020B0604020202020204" pitchFamily="34" charset="0"/>
              <a:buChar char="•"/>
            </a:pPr>
            <a:r>
              <a:rPr lang="en-US" sz="3200" b="1" dirty="0"/>
              <a:t>Foster support</a:t>
            </a:r>
          </a:p>
          <a:p>
            <a:pPr marL="457200" indent="-457200">
              <a:buFont typeface="Arial" panose="020B0604020202020204" pitchFamily="34" charset="0"/>
              <a:buChar char="•"/>
            </a:pPr>
            <a:r>
              <a:rPr lang="en-US" sz="3200" b="1" dirty="0"/>
              <a:t>Create &amp; grow partnerships</a:t>
            </a:r>
          </a:p>
          <a:p>
            <a:pPr marL="457200" indent="-457200">
              <a:buFont typeface="Arial" panose="020B0604020202020204" pitchFamily="34" charset="0"/>
              <a:buChar char="•"/>
            </a:pPr>
            <a:r>
              <a:rPr lang="en-US" sz="3200" b="1" dirty="0"/>
              <a:t>Change lives</a:t>
            </a:r>
          </a:p>
        </p:txBody>
      </p:sp>
    </p:spTree>
    <p:extLst>
      <p:ext uri="{BB962C8B-B14F-4D97-AF65-F5344CB8AC3E}">
        <p14:creationId xmlns:p14="http://schemas.microsoft.com/office/powerpoint/2010/main" val="7297303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99632A-5C7F-C489-7FE7-8CC358149C59}"/>
              </a:ext>
            </a:extLst>
          </p:cNvPr>
          <p:cNvSpPr txBox="1"/>
          <p:nvPr/>
        </p:nvSpPr>
        <p:spPr>
          <a:xfrm>
            <a:off x="3406610" y="2532216"/>
            <a:ext cx="5378780" cy="2062103"/>
          </a:xfrm>
          <a:prstGeom prst="rect">
            <a:avLst/>
          </a:prstGeom>
          <a:noFill/>
        </p:spPr>
        <p:txBody>
          <a:bodyPr wrap="none" rtlCol="0">
            <a:spAutoFit/>
          </a:bodyPr>
          <a:lstStyle/>
          <a:p>
            <a:pPr marL="457200" indent="-457200">
              <a:buFont typeface="Arial" panose="020B0604020202020204" pitchFamily="34" charset="0"/>
              <a:buChar char="•"/>
            </a:pPr>
            <a:r>
              <a:rPr lang="en-US" sz="3200" b="1" dirty="0"/>
              <a:t>Pre-Connection Preparation</a:t>
            </a:r>
          </a:p>
          <a:p>
            <a:pPr marL="457200" indent="-457200">
              <a:buFont typeface="Arial" panose="020B0604020202020204" pitchFamily="34" charset="0"/>
              <a:buChar char="•"/>
            </a:pPr>
            <a:r>
              <a:rPr lang="en-US" sz="3200" b="1" dirty="0"/>
              <a:t>During the Unit Connection</a:t>
            </a:r>
          </a:p>
          <a:p>
            <a:pPr marL="457200" indent="-457200">
              <a:buFont typeface="Arial" panose="020B0604020202020204" pitchFamily="34" charset="0"/>
              <a:buChar char="•"/>
            </a:pPr>
            <a:r>
              <a:rPr lang="en-US" sz="3200" b="1" dirty="0"/>
              <a:t>Post-Unit Connection</a:t>
            </a:r>
          </a:p>
          <a:p>
            <a:pPr marL="457200" indent="-457200">
              <a:buFont typeface="Arial" panose="020B0604020202020204" pitchFamily="34" charset="0"/>
              <a:buChar char="•"/>
            </a:pPr>
            <a:r>
              <a:rPr lang="en-US" sz="3200" b="1" dirty="0"/>
              <a:t>Key Considerations</a:t>
            </a:r>
            <a:endParaRPr lang="en-US" b="1" dirty="0"/>
          </a:p>
        </p:txBody>
      </p:sp>
      <p:sp>
        <p:nvSpPr>
          <p:cNvPr id="3" name="Google Shape;210;p8">
            <a:extLst>
              <a:ext uri="{FF2B5EF4-FFF2-40B4-BE49-F238E27FC236}">
                <a16:creationId xmlns:a16="http://schemas.microsoft.com/office/drawing/2014/main" id="{678FD9B9-C7D7-9134-981F-AC2873642448}"/>
              </a:ext>
            </a:extLst>
          </p:cNvPr>
          <p:cNvSpPr txBox="1">
            <a:spLocks/>
          </p:cNvSpPr>
          <p:nvPr/>
        </p:nvSpPr>
        <p:spPr>
          <a:xfrm>
            <a:off x="1197796" y="1340726"/>
            <a:ext cx="7188968" cy="746399"/>
          </a:xfrm>
          <a:prstGeom prst="rect">
            <a:avLst/>
          </a:prstGeom>
          <a:noFill/>
          <a:ln>
            <a:noFill/>
          </a:ln>
        </p:spPr>
        <p:txBody>
          <a:bodyPr spcFirstLastPara="1" wrap="square" lIns="91425" tIns="45700" rIns="91425" bIns="45700" anchor="ctr" anchorCtr="0">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spcBef>
                <a:spcPts val="0"/>
              </a:spcBef>
              <a:buClr>
                <a:schemeClr val="dk1"/>
              </a:buClr>
              <a:buSzPts val="4400"/>
              <a:buFont typeface="Arial"/>
              <a:buNone/>
            </a:pPr>
            <a:r>
              <a:rPr lang="en-US" sz="3200" b="1" dirty="0">
                <a:solidFill>
                  <a:srgbClr val="003F87"/>
                </a:solidFill>
                <a:latin typeface="Calibri" panose="020F0502020204030204" pitchFamily="34" charset="0"/>
                <a:ea typeface="Arial"/>
                <a:cs typeface="Calibri" panose="020F0502020204030204" pitchFamily="34" charset="0"/>
                <a:sym typeface="Arial"/>
              </a:rPr>
              <a:t>Unit Connections: </a:t>
            </a:r>
          </a:p>
          <a:p>
            <a:pPr>
              <a:spcBef>
                <a:spcPts val="0"/>
              </a:spcBef>
              <a:buClr>
                <a:schemeClr val="dk1"/>
              </a:buClr>
              <a:buSzPts val="4400"/>
              <a:buFont typeface="Arial"/>
              <a:buNone/>
            </a:pPr>
            <a:r>
              <a:rPr lang="en-US" sz="3200" b="1" dirty="0">
                <a:solidFill>
                  <a:srgbClr val="003F87"/>
                </a:solidFill>
                <a:latin typeface="Calibri" panose="020F0502020204030204" pitchFamily="34" charset="0"/>
                <a:ea typeface="Arial"/>
                <a:cs typeface="Calibri" panose="020F0502020204030204" pitchFamily="34" charset="0"/>
                <a:sym typeface="Arial"/>
              </a:rPr>
              <a:t>A Commissioner’s Guide to Positive Impact</a:t>
            </a:r>
          </a:p>
        </p:txBody>
      </p:sp>
      <p:sp>
        <p:nvSpPr>
          <p:cNvPr id="8" name="Title 2">
            <a:extLst>
              <a:ext uri="{FF2B5EF4-FFF2-40B4-BE49-F238E27FC236}">
                <a16:creationId xmlns:a16="http://schemas.microsoft.com/office/drawing/2014/main" id="{74DA6AC4-4049-B978-F12B-D8FCEE7C8D17}"/>
              </a:ext>
            </a:extLst>
          </p:cNvPr>
          <p:cNvSpPr txBox="1">
            <a:spLocks/>
          </p:cNvSpPr>
          <p:nvPr/>
        </p:nvSpPr>
        <p:spPr>
          <a:xfrm>
            <a:off x="410339" y="249685"/>
            <a:ext cx="5140355" cy="589360"/>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latin typeface="+mn-lt"/>
              </a:rPr>
              <a:t>Unit</a:t>
            </a:r>
            <a:r>
              <a:rPr lang="en-US" sz="4000" b="1" dirty="0"/>
              <a:t> </a:t>
            </a:r>
            <a:r>
              <a:rPr lang="en-US" sz="3600" b="1" dirty="0">
                <a:latin typeface="+mn-lt"/>
              </a:rPr>
              <a:t>Connections</a:t>
            </a:r>
            <a:endParaRPr lang="en-US" sz="4000" b="1" dirty="0">
              <a:latin typeface="+mn-lt"/>
            </a:endParaRPr>
          </a:p>
        </p:txBody>
      </p:sp>
      <p:pic>
        <p:nvPicPr>
          <p:cNvPr id="7" name="Picture 6">
            <a:extLst>
              <a:ext uri="{FF2B5EF4-FFF2-40B4-BE49-F238E27FC236}">
                <a16:creationId xmlns:a16="http://schemas.microsoft.com/office/drawing/2014/main" id="{D55374EB-1922-6A4C-DCD0-1829EA7507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01126" y="3715436"/>
            <a:ext cx="2647948" cy="2647948"/>
          </a:xfrm>
          <a:prstGeom prst="rect">
            <a:avLst/>
          </a:prstGeom>
        </p:spPr>
      </p:pic>
      <p:sp>
        <p:nvSpPr>
          <p:cNvPr id="12" name="TextBox 11">
            <a:extLst>
              <a:ext uri="{FF2B5EF4-FFF2-40B4-BE49-F238E27FC236}">
                <a16:creationId xmlns:a16="http://schemas.microsoft.com/office/drawing/2014/main" id="{62399C12-70A7-D8DE-A22E-E518F5FA1D65}"/>
              </a:ext>
            </a:extLst>
          </p:cNvPr>
          <p:cNvSpPr txBox="1"/>
          <p:nvPr/>
        </p:nvSpPr>
        <p:spPr>
          <a:xfrm>
            <a:off x="1745471" y="5141722"/>
            <a:ext cx="6093618" cy="375552"/>
          </a:xfrm>
          <a:prstGeom prst="rect">
            <a:avLst/>
          </a:prstGeom>
          <a:noFill/>
        </p:spPr>
        <p:txBody>
          <a:bodyPr wrap="square">
            <a:spAutoFit/>
          </a:bodyPr>
          <a:lstStyle/>
          <a:p>
            <a:pPr marL="0" marR="0">
              <a:lnSpc>
                <a:spcPct val="107000"/>
              </a:lnSpc>
              <a:spcAft>
                <a:spcPts val="800"/>
              </a:spcAft>
              <a:buNone/>
            </a:pPr>
            <a:r>
              <a:rPr lang="en-US" sz="1800" kern="1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hlinkClick r:id="rId4"/>
              </a:rPr>
              <a:t>Unit-Connections-A-Commissioners-Guide-2.8.25.pdf</a:t>
            </a: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949575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A5258E-15F1-EC32-652D-9BF7E6BD70DC}"/>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253A1E9C-763B-B8BF-5622-BAB3020C410F}"/>
              </a:ext>
            </a:extLst>
          </p:cNvPr>
          <p:cNvSpPr txBox="1"/>
          <p:nvPr/>
        </p:nvSpPr>
        <p:spPr>
          <a:xfrm rot="686925">
            <a:off x="4342357" y="5460566"/>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PARTNERSHIP</a:t>
            </a:r>
          </a:p>
        </p:txBody>
      </p:sp>
      <p:sp>
        <p:nvSpPr>
          <p:cNvPr id="12" name="TextBox 11">
            <a:extLst>
              <a:ext uri="{FF2B5EF4-FFF2-40B4-BE49-F238E27FC236}">
                <a16:creationId xmlns:a16="http://schemas.microsoft.com/office/drawing/2014/main" id="{E1C92C58-862A-AE38-02CA-04DC1A3478B6}"/>
              </a:ext>
            </a:extLst>
          </p:cNvPr>
          <p:cNvSpPr txBox="1"/>
          <p:nvPr/>
        </p:nvSpPr>
        <p:spPr>
          <a:xfrm rot="686925">
            <a:off x="5416404" y="5671782"/>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COMMUNICATION</a:t>
            </a:r>
          </a:p>
        </p:txBody>
      </p:sp>
      <p:sp>
        <p:nvSpPr>
          <p:cNvPr id="13" name="TextBox 12">
            <a:extLst>
              <a:ext uri="{FF2B5EF4-FFF2-40B4-BE49-F238E27FC236}">
                <a16:creationId xmlns:a16="http://schemas.microsoft.com/office/drawing/2014/main" id="{3FB87072-6F84-1153-2A6E-8AFDC9AB3E2B}"/>
              </a:ext>
            </a:extLst>
          </p:cNvPr>
          <p:cNvSpPr txBox="1"/>
          <p:nvPr/>
        </p:nvSpPr>
        <p:spPr>
          <a:xfrm rot="20309736">
            <a:off x="8730197" y="5471216"/>
            <a:ext cx="648334"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IMPACT</a:t>
            </a:r>
          </a:p>
        </p:txBody>
      </p:sp>
      <p:sp>
        <p:nvSpPr>
          <p:cNvPr id="4" name="TextBox 3">
            <a:extLst>
              <a:ext uri="{FF2B5EF4-FFF2-40B4-BE49-F238E27FC236}">
                <a16:creationId xmlns:a16="http://schemas.microsoft.com/office/drawing/2014/main" id="{240D8D2D-1EE9-982A-663A-F2D86BAD7087}"/>
              </a:ext>
            </a:extLst>
          </p:cNvPr>
          <p:cNvSpPr txBox="1"/>
          <p:nvPr/>
        </p:nvSpPr>
        <p:spPr>
          <a:xfrm>
            <a:off x="330604" y="223699"/>
            <a:ext cx="3705063" cy="646331"/>
          </a:xfrm>
          <a:prstGeom prst="rect">
            <a:avLst/>
          </a:prstGeom>
          <a:noFill/>
        </p:spPr>
        <p:txBody>
          <a:bodyPr wrap="square" rtlCol="0">
            <a:spAutoFit/>
          </a:bodyPr>
          <a:lstStyle/>
          <a:p>
            <a:r>
              <a:rPr lang="en-US" sz="3600" b="1" dirty="0"/>
              <a:t>Unit Metrics</a:t>
            </a:r>
          </a:p>
        </p:txBody>
      </p:sp>
      <p:sp>
        <p:nvSpPr>
          <p:cNvPr id="14" name="Subtitle 6">
            <a:extLst>
              <a:ext uri="{FF2B5EF4-FFF2-40B4-BE49-F238E27FC236}">
                <a16:creationId xmlns:a16="http://schemas.microsoft.com/office/drawing/2014/main" id="{8B740558-75CB-6347-7197-B7E776AE23F2}"/>
              </a:ext>
            </a:extLst>
          </p:cNvPr>
          <p:cNvSpPr txBox="1">
            <a:spLocks/>
          </p:cNvSpPr>
          <p:nvPr/>
        </p:nvSpPr>
        <p:spPr>
          <a:xfrm>
            <a:off x="3372313" y="1923109"/>
            <a:ext cx="6636550" cy="3766850"/>
          </a:xfrm>
          <a:prstGeom prst="rect">
            <a:avLst/>
          </a:prstGeom>
        </p:spPr>
        <p:txBody>
          <a:bodyPr vert="horz" lIns="51435" tIns="25718" rIns="51435" bIns="25718"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rgbClr val="015E9E"/>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rgbClr val="015E9E"/>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rgbClr val="015E9E"/>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rgbClr val="015E9E"/>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rgbClr val="015E9E"/>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21469" indent="-321469" algn="l">
              <a:buFont typeface="Arial" panose="020B0604020202020204" pitchFamily="34" charset="0"/>
              <a:buChar char="•"/>
            </a:pPr>
            <a:r>
              <a:rPr lang="en-US" sz="3200" b="1" dirty="0">
                <a:solidFill>
                  <a:schemeClr val="tx1"/>
                </a:solidFill>
              </a:rPr>
              <a:t>Key Leaders Trained</a:t>
            </a:r>
          </a:p>
          <a:p>
            <a:pPr marL="321469" indent="-321469" algn="l">
              <a:buFont typeface="Arial" panose="020B0604020202020204" pitchFamily="34" charset="0"/>
              <a:buChar char="•"/>
            </a:pPr>
            <a:r>
              <a:rPr lang="en-US" sz="3200" b="1" dirty="0">
                <a:solidFill>
                  <a:schemeClr val="tx1"/>
                </a:solidFill>
              </a:rPr>
              <a:t>Unit Size</a:t>
            </a:r>
          </a:p>
          <a:p>
            <a:pPr marL="321469" indent="-321469" algn="l">
              <a:buFont typeface="Arial" panose="020B0604020202020204" pitchFamily="34" charset="0"/>
              <a:buChar char="•"/>
            </a:pPr>
            <a:r>
              <a:rPr lang="en-US" sz="3200" b="1" dirty="0">
                <a:solidFill>
                  <a:schemeClr val="tx1"/>
                </a:solidFill>
              </a:rPr>
              <a:t>Year Over Year Membership Growth</a:t>
            </a:r>
          </a:p>
          <a:p>
            <a:pPr marL="321469" indent="-321469" algn="l">
              <a:buFont typeface="Arial" panose="020B0604020202020204" pitchFamily="34" charset="0"/>
              <a:buChar char="•"/>
            </a:pPr>
            <a:r>
              <a:rPr lang="en-US" sz="3200" b="1" dirty="0">
                <a:solidFill>
                  <a:schemeClr val="tx1"/>
                </a:solidFill>
              </a:rPr>
              <a:t>Advancement / Youth Leadership</a:t>
            </a:r>
          </a:p>
          <a:p>
            <a:pPr marL="321469" indent="-321469" algn="l">
              <a:buFont typeface="Arial" panose="020B0604020202020204" pitchFamily="34" charset="0"/>
              <a:buChar char="•"/>
            </a:pPr>
            <a:r>
              <a:rPr lang="en-US" sz="3200" b="1" dirty="0">
                <a:solidFill>
                  <a:schemeClr val="tx1"/>
                </a:solidFill>
              </a:rPr>
              <a:t>Outdoor Activities / Super Activity</a:t>
            </a:r>
          </a:p>
          <a:p>
            <a:pPr marL="321469" indent="-321469" algn="l">
              <a:buFont typeface="Arial" panose="020B0604020202020204" pitchFamily="34" charset="0"/>
              <a:buChar char="•"/>
            </a:pPr>
            <a:r>
              <a:rPr lang="en-US" sz="3200" b="1" dirty="0">
                <a:solidFill>
                  <a:schemeClr val="tx1"/>
                </a:solidFill>
              </a:rPr>
              <a:t>Retention</a:t>
            </a:r>
          </a:p>
          <a:p>
            <a:pPr algn="l"/>
            <a:endParaRPr lang="en-US" sz="3600" dirty="0">
              <a:solidFill>
                <a:schemeClr val="tx1"/>
              </a:solidFill>
            </a:endParaRPr>
          </a:p>
        </p:txBody>
      </p:sp>
      <p:pic>
        <p:nvPicPr>
          <p:cNvPr id="15" name="Google Shape;129;p4" descr="Icon Image">
            <a:extLst>
              <a:ext uri="{FF2B5EF4-FFF2-40B4-BE49-F238E27FC236}">
                <a16:creationId xmlns:a16="http://schemas.microsoft.com/office/drawing/2014/main" id="{220814DC-015E-41DB-F05A-DA20BBCE3931}"/>
              </a:ext>
            </a:extLst>
          </p:cNvPr>
          <p:cNvPicPr preferRelativeResize="0"/>
          <p:nvPr/>
        </p:nvPicPr>
        <p:blipFill rotWithShape="1">
          <a:blip r:embed="rId3">
            <a:alphaModFix/>
          </a:blip>
          <a:srcRect/>
          <a:stretch/>
        </p:blipFill>
        <p:spPr>
          <a:xfrm>
            <a:off x="1401886" y="2954956"/>
            <a:ext cx="1562501" cy="1400219"/>
          </a:xfrm>
          <a:prstGeom prst="rect">
            <a:avLst/>
          </a:prstGeom>
          <a:noFill/>
          <a:ln>
            <a:noFill/>
          </a:ln>
        </p:spPr>
      </p:pic>
    </p:spTree>
    <p:extLst>
      <p:ext uri="{BB962C8B-B14F-4D97-AF65-F5344CB8AC3E}">
        <p14:creationId xmlns:p14="http://schemas.microsoft.com/office/powerpoint/2010/main" val="31812471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E1CFD4-AE02-6924-7321-0D304EE31A9D}"/>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CFAE86F4-41ED-0A8C-FD13-A82B3E678781}"/>
              </a:ext>
            </a:extLst>
          </p:cNvPr>
          <p:cNvSpPr txBox="1"/>
          <p:nvPr/>
        </p:nvSpPr>
        <p:spPr>
          <a:xfrm rot="686925">
            <a:off x="4342357" y="5460566"/>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PARTNERSHIP</a:t>
            </a:r>
          </a:p>
        </p:txBody>
      </p:sp>
      <p:sp>
        <p:nvSpPr>
          <p:cNvPr id="12" name="TextBox 11">
            <a:extLst>
              <a:ext uri="{FF2B5EF4-FFF2-40B4-BE49-F238E27FC236}">
                <a16:creationId xmlns:a16="http://schemas.microsoft.com/office/drawing/2014/main" id="{135E4045-5BED-EA3D-BFEB-D140264EC73F}"/>
              </a:ext>
            </a:extLst>
          </p:cNvPr>
          <p:cNvSpPr txBox="1"/>
          <p:nvPr/>
        </p:nvSpPr>
        <p:spPr>
          <a:xfrm rot="686925">
            <a:off x="5416404" y="5671782"/>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COMMUNICATION</a:t>
            </a:r>
          </a:p>
        </p:txBody>
      </p:sp>
      <p:sp>
        <p:nvSpPr>
          <p:cNvPr id="13" name="TextBox 12">
            <a:extLst>
              <a:ext uri="{FF2B5EF4-FFF2-40B4-BE49-F238E27FC236}">
                <a16:creationId xmlns:a16="http://schemas.microsoft.com/office/drawing/2014/main" id="{505382CA-7210-1663-959C-4E9F32B7F10E}"/>
              </a:ext>
            </a:extLst>
          </p:cNvPr>
          <p:cNvSpPr txBox="1"/>
          <p:nvPr/>
        </p:nvSpPr>
        <p:spPr>
          <a:xfrm rot="20309736">
            <a:off x="8730197" y="5471216"/>
            <a:ext cx="648334"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IMPACT</a:t>
            </a:r>
          </a:p>
        </p:txBody>
      </p:sp>
      <p:pic>
        <p:nvPicPr>
          <p:cNvPr id="4" name="Picture 2">
            <a:extLst>
              <a:ext uri="{FF2B5EF4-FFF2-40B4-BE49-F238E27FC236}">
                <a16:creationId xmlns:a16="http://schemas.microsoft.com/office/drawing/2014/main" id="{2DF359BF-EE3B-7012-78CE-9408B95812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9562" y="1362597"/>
            <a:ext cx="8372876" cy="4668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7424A5A-D8E0-DE46-BE18-4BBE902C4D43}"/>
              </a:ext>
            </a:extLst>
          </p:cNvPr>
          <p:cNvSpPr txBox="1"/>
          <p:nvPr/>
        </p:nvSpPr>
        <p:spPr>
          <a:xfrm>
            <a:off x="300970" y="180819"/>
            <a:ext cx="3705063" cy="646331"/>
          </a:xfrm>
          <a:prstGeom prst="rect">
            <a:avLst/>
          </a:prstGeom>
          <a:noFill/>
        </p:spPr>
        <p:txBody>
          <a:bodyPr wrap="square" rtlCol="0">
            <a:spAutoFit/>
          </a:bodyPr>
          <a:lstStyle/>
          <a:p>
            <a:r>
              <a:rPr lang="en-US" sz="3600" b="1" dirty="0"/>
              <a:t>Unit Metrics Chart</a:t>
            </a:r>
          </a:p>
        </p:txBody>
      </p:sp>
    </p:spTree>
    <p:extLst>
      <p:ext uri="{BB962C8B-B14F-4D97-AF65-F5344CB8AC3E}">
        <p14:creationId xmlns:p14="http://schemas.microsoft.com/office/powerpoint/2010/main" val="20112183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87"/>
        <p:cNvGrpSpPr/>
        <p:nvPr/>
      </p:nvGrpSpPr>
      <p:grpSpPr>
        <a:xfrm>
          <a:off x="0" y="0"/>
          <a:ext cx="0" cy="0"/>
          <a:chOff x="0" y="0"/>
          <a:chExt cx="0" cy="0"/>
        </a:xfrm>
      </p:grpSpPr>
      <p:pic>
        <p:nvPicPr>
          <p:cNvPr id="288" name="Google Shape;288;p16"/>
          <p:cNvPicPr preferRelativeResize="0"/>
          <p:nvPr/>
        </p:nvPicPr>
        <p:blipFill rotWithShape="1">
          <a:blip r:embed="rId3">
            <a:alphaModFix/>
          </a:blip>
          <a:srcRect/>
          <a:stretch/>
        </p:blipFill>
        <p:spPr>
          <a:xfrm>
            <a:off x="924260" y="1258394"/>
            <a:ext cx="6098198" cy="4341211"/>
          </a:xfrm>
          <a:prstGeom prst="rect">
            <a:avLst/>
          </a:prstGeom>
          <a:noFill/>
          <a:ln>
            <a:solidFill>
              <a:schemeClr val="accent1"/>
            </a:solidFill>
          </a:ln>
        </p:spPr>
      </p:pic>
      <p:sp>
        <p:nvSpPr>
          <p:cNvPr id="7" name="TextBox 6">
            <a:extLst>
              <a:ext uri="{FF2B5EF4-FFF2-40B4-BE49-F238E27FC236}">
                <a16:creationId xmlns:a16="http://schemas.microsoft.com/office/drawing/2014/main" id="{D1C13791-F80E-B3EB-87D2-B89D7EC5C0D9}"/>
              </a:ext>
            </a:extLst>
          </p:cNvPr>
          <p:cNvSpPr txBox="1"/>
          <p:nvPr/>
        </p:nvSpPr>
        <p:spPr>
          <a:xfrm>
            <a:off x="1097280" y="5962771"/>
            <a:ext cx="5489397" cy="369332"/>
          </a:xfrm>
          <a:prstGeom prst="rect">
            <a:avLst/>
          </a:prstGeom>
          <a:noFill/>
        </p:spPr>
        <p:txBody>
          <a:bodyPr wrap="square">
            <a:spAutoFit/>
          </a:bodyPr>
          <a:lstStyle/>
          <a:p>
            <a:r>
              <a:rPr lang="en-US" b="1" dirty="0">
                <a:hlinkClick r:id="rId4"/>
              </a:rPr>
              <a:t>https://www.scouting.org/commissioners/connections</a:t>
            </a:r>
            <a:r>
              <a:rPr lang="en-US" dirty="0">
                <a:hlinkClick r:id="rId4"/>
              </a:rPr>
              <a:t>/</a:t>
            </a:r>
            <a:r>
              <a:rPr lang="en-US" dirty="0"/>
              <a:t> </a:t>
            </a:r>
          </a:p>
        </p:txBody>
      </p:sp>
      <p:sp>
        <p:nvSpPr>
          <p:cNvPr id="2" name="Title 2">
            <a:extLst>
              <a:ext uri="{FF2B5EF4-FFF2-40B4-BE49-F238E27FC236}">
                <a16:creationId xmlns:a16="http://schemas.microsoft.com/office/drawing/2014/main" id="{ACB56106-C7F0-8E76-F3D7-30C4A0AD612B}"/>
              </a:ext>
            </a:extLst>
          </p:cNvPr>
          <p:cNvSpPr txBox="1">
            <a:spLocks/>
          </p:cNvSpPr>
          <p:nvPr/>
        </p:nvSpPr>
        <p:spPr>
          <a:xfrm>
            <a:off x="179358" y="192771"/>
            <a:ext cx="5140355" cy="589360"/>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latin typeface="+mn-lt"/>
              </a:rPr>
              <a:t>Connection Guides</a:t>
            </a:r>
            <a:endParaRPr lang="en-US" sz="4000" b="1" dirty="0">
              <a:latin typeface="+mn-lt"/>
            </a:endParaRPr>
          </a:p>
        </p:txBody>
      </p:sp>
      <p:pic>
        <p:nvPicPr>
          <p:cNvPr id="3" name="Picture 2">
            <a:extLst>
              <a:ext uri="{FF2B5EF4-FFF2-40B4-BE49-F238E27FC236}">
                <a16:creationId xmlns:a16="http://schemas.microsoft.com/office/drawing/2014/main" id="{5E087D32-67C3-1B54-66D0-3CB1943E8867}"/>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783622" y="3009899"/>
            <a:ext cx="2065022" cy="206502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678D95-26A1-4FD1-6DF7-FDFBB039E8DD}"/>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A16E7805-36C6-A3DC-264F-93E0A95D4F42}"/>
              </a:ext>
            </a:extLst>
          </p:cNvPr>
          <p:cNvSpPr txBox="1"/>
          <p:nvPr/>
        </p:nvSpPr>
        <p:spPr>
          <a:xfrm rot="686925">
            <a:off x="4342357" y="5460566"/>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PARTNERSHIP</a:t>
            </a:r>
          </a:p>
        </p:txBody>
      </p:sp>
      <p:sp>
        <p:nvSpPr>
          <p:cNvPr id="12" name="TextBox 11">
            <a:extLst>
              <a:ext uri="{FF2B5EF4-FFF2-40B4-BE49-F238E27FC236}">
                <a16:creationId xmlns:a16="http://schemas.microsoft.com/office/drawing/2014/main" id="{3D94BD6F-C11B-2073-882D-98FFBD8A4D30}"/>
              </a:ext>
            </a:extLst>
          </p:cNvPr>
          <p:cNvSpPr txBox="1"/>
          <p:nvPr/>
        </p:nvSpPr>
        <p:spPr>
          <a:xfrm rot="686925">
            <a:off x="5416404" y="5671782"/>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COMMUNICATION</a:t>
            </a:r>
          </a:p>
        </p:txBody>
      </p:sp>
      <p:sp>
        <p:nvSpPr>
          <p:cNvPr id="13" name="TextBox 12">
            <a:extLst>
              <a:ext uri="{FF2B5EF4-FFF2-40B4-BE49-F238E27FC236}">
                <a16:creationId xmlns:a16="http://schemas.microsoft.com/office/drawing/2014/main" id="{8B2C2285-2F6A-1BC3-CA21-64BB1F5E270B}"/>
              </a:ext>
            </a:extLst>
          </p:cNvPr>
          <p:cNvSpPr txBox="1"/>
          <p:nvPr/>
        </p:nvSpPr>
        <p:spPr>
          <a:xfrm rot="20309736">
            <a:off x="8730197" y="5471216"/>
            <a:ext cx="648334"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IMPACT</a:t>
            </a:r>
          </a:p>
        </p:txBody>
      </p:sp>
      <p:sp>
        <p:nvSpPr>
          <p:cNvPr id="5" name="Title 2">
            <a:extLst>
              <a:ext uri="{FF2B5EF4-FFF2-40B4-BE49-F238E27FC236}">
                <a16:creationId xmlns:a16="http://schemas.microsoft.com/office/drawing/2014/main" id="{EE886012-D503-D97E-BC37-05EB50227EDC}"/>
              </a:ext>
            </a:extLst>
          </p:cNvPr>
          <p:cNvSpPr txBox="1">
            <a:spLocks/>
          </p:cNvSpPr>
          <p:nvPr/>
        </p:nvSpPr>
        <p:spPr>
          <a:xfrm>
            <a:off x="384625" y="236601"/>
            <a:ext cx="5143500" cy="590550"/>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latin typeface="+mn-lt"/>
              </a:rPr>
              <a:t>Unit Goals</a:t>
            </a:r>
          </a:p>
        </p:txBody>
      </p:sp>
      <p:pic>
        <p:nvPicPr>
          <p:cNvPr id="6" name="Google Shape;132;p4" descr="Icon Image">
            <a:extLst>
              <a:ext uri="{FF2B5EF4-FFF2-40B4-BE49-F238E27FC236}">
                <a16:creationId xmlns:a16="http://schemas.microsoft.com/office/drawing/2014/main" id="{B93062B3-4ECD-DED8-72EC-6A1A26F2B5FC}"/>
              </a:ext>
            </a:extLst>
          </p:cNvPr>
          <p:cNvPicPr preferRelativeResize="0"/>
          <p:nvPr/>
        </p:nvPicPr>
        <p:blipFill rotWithShape="1">
          <a:blip r:embed="rId3">
            <a:alphaModFix/>
          </a:blip>
          <a:srcRect/>
          <a:stretch/>
        </p:blipFill>
        <p:spPr>
          <a:xfrm>
            <a:off x="1825205" y="2097746"/>
            <a:ext cx="1969816" cy="1949084"/>
          </a:xfrm>
          <a:prstGeom prst="rect">
            <a:avLst/>
          </a:prstGeom>
          <a:noFill/>
          <a:ln>
            <a:noFill/>
          </a:ln>
        </p:spPr>
      </p:pic>
      <p:pic>
        <p:nvPicPr>
          <p:cNvPr id="8" name="Picture 2">
            <a:extLst>
              <a:ext uri="{FF2B5EF4-FFF2-40B4-BE49-F238E27FC236}">
                <a16:creationId xmlns:a16="http://schemas.microsoft.com/office/drawing/2014/main" id="{BF88BD2F-3411-B4B1-0AC0-EC3662A2168F}"/>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14272" y="1562867"/>
            <a:ext cx="6210093" cy="280885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A480DF36-A5D3-20C4-116A-43924363EF2D}"/>
              </a:ext>
            </a:extLst>
          </p:cNvPr>
          <p:cNvSpPr/>
          <p:nvPr/>
        </p:nvSpPr>
        <p:spPr>
          <a:xfrm>
            <a:off x="1825205" y="4760254"/>
            <a:ext cx="8975067" cy="1754326"/>
          </a:xfrm>
          <a:prstGeom prst="rect">
            <a:avLst/>
          </a:prstGeom>
          <a:noFill/>
        </p:spPr>
        <p:txBody>
          <a:bodyPr wrap="square" lIns="91440" tIns="45720" rIns="91440" bIns="45720">
            <a:spAutoFit/>
          </a:bodyPr>
          <a:lstStyle/>
          <a:p>
            <a:pPr algn="ctr"/>
            <a:r>
              <a:rPr lang="en-US" sz="3600" b="1" cap="none" spc="0" dirty="0">
                <a:ln w="9525">
                  <a:solidFill>
                    <a:schemeClr val="bg1"/>
                  </a:solidFill>
                  <a:prstDash val="solid"/>
                </a:ln>
                <a:solidFill>
                  <a:srgbClr val="FF0000"/>
                </a:solidFill>
                <a:latin typeface="Segoe UI Black" panose="020B0A02040204020203" pitchFamily="34" charset="0"/>
                <a:ea typeface="Segoe UI Black" panose="020B0A02040204020203" pitchFamily="34" charset="0"/>
              </a:rPr>
              <a:t>THE UNIT LEADERSHIP MAINTAINS COMPLETE AUTONOMY IN DETERMINING UNIT GOALS</a:t>
            </a:r>
          </a:p>
        </p:txBody>
      </p:sp>
    </p:spTree>
    <p:extLst>
      <p:ext uri="{BB962C8B-B14F-4D97-AF65-F5344CB8AC3E}">
        <p14:creationId xmlns:p14="http://schemas.microsoft.com/office/powerpoint/2010/main" val="26511867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2C75B3-B4E8-85CF-748F-7E232CFDACA9}"/>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4A841E9C-ABC6-54B2-B4A7-2A722D185253}"/>
              </a:ext>
            </a:extLst>
          </p:cNvPr>
          <p:cNvSpPr txBox="1"/>
          <p:nvPr/>
        </p:nvSpPr>
        <p:spPr>
          <a:xfrm rot="686925">
            <a:off x="4342357" y="5460566"/>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PARTNERSHIP</a:t>
            </a:r>
          </a:p>
        </p:txBody>
      </p:sp>
      <p:sp>
        <p:nvSpPr>
          <p:cNvPr id="12" name="TextBox 11">
            <a:extLst>
              <a:ext uri="{FF2B5EF4-FFF2-40B4-BE49-F238E27FC236}">
                <a16:creationId xmlns:a16="http://schemas.microsoft.com/office/drawing/2014/main" id="{324ABC17-586F-B7C1-53C4-C818C23456E2}"/>
              </a:ext>
            </a:extLst>
          </p:cNvPr>
          <p:cNvSpPr txBox="1"/>
          <p:nvPr/>
        </p:nvSpPr>
        <p:spPr>
          <a:xfrm rot="686925">
            <a:off x="5416404" y="5671782"/>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COMMUNICATION</a:t>
            </a:r>
          </a:p>
        </p:txBody>
      </p:sp>
      <p:sp>
        <p:nvSpPr>
          <p:cNvPr id="13" name="TextBox 12">
            <a:extLst>
              <a:ext uri="{FF2B5EF4-FFF2-40B4-BE49-F238E27FC236}">
                <a16:creationId xmlns:a16="http://schemas.microsoft.com/office/drawing/2014/main" id="{D98B4255-789B-D391-1E33-82AC68EBAF02}"/>
              </a:ext>
            </a:extLst>
          </p:cNvPr>
          <p:cNvSpPr txBox="1"/>
          <p:nvPr/>
        </p:nvSpPr>
        <p:spPr>
          <a:xfrm rot="20309736">
            <a:off x="8730197" y="5471216"/>
            <a:ext cx="648334"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IMPACT</a:t>
            </a:r>
          </a:p>
        </p:txBody>
      </p:sp>
      <p:sp>
        <p:nvSpPr>
          <p:cNvPr id="5" name="Title 2">
            <a:extLst>
              <a:ext uri="{FF2B5EF4-FFF2-40B4-BE49-F238E27FC236}">
                <a16:creationId xmlns:a16="http://schemas.microsoft.com/office/drawing/2014/main" id="{87A0FCE8-E762-DEE5-6D6E-5FD22B78C6F8}"/>
              </a:ext>
            </a:extLst>
          </p:cNvPr>
          <p:cNvSpPr txBox="1">
            <a:spLocks/>
          </p:cNvSpPr>
          <p:nvPr/>
        </p:nvSpPr>
        <p:spPr>
          <a:xfrm>
            <a:off x="421408" y="237791"/>
            <a:ext cx="5143500" cy="589360"/>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latin typeface="+mn-lt"/>
              </a:rPr>
              <a:t>Unit Support</a:t>
            </a:r>
          </a:p>
        </p:txBody>
      </p:sp>
      <p:pic>
        <p:nvPicPr>
          <p:cNvPr id="6" name="Picture 2">
            <a:extLst>
              <a:ext uri="{FF2B5EF4-FFF2-40B4-BE49-F238E27FC236}">
                <a16:creationId xmlns:a16="http://schemas.microsoft.com/office/drawing/2014/main" id="{87A31445-D0DD-10C2-F0A2-CA7694296EAB}"/>
              </a:ext>
            </a:extLst>
          </p:cNvPr>
          <p:cNvPicPr>
            <a:picLocks noChangeAspect="1" noChangeArrowheads="1"/>
          </p:cNvPicPr>
          <p:nvPr/>
        </p:nvPicPr>
        <p:blipFill>
          <a:blip r:embed="rId3"/>
          <a:srcRect/>
          <a:stretch/>
        </p:blipFill>
        <p:spPr bwMode="auto">
          <a:xfrm>
            <a:off x="2861754" y="1697926"/>
            <a:ext cx="6192610" cy="41217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08349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71C71C-EDC4-B2BC-A20B-121167850A9E}"/>
            </a:ext>
          </a:extLst>
        </p:cNvPr>
        <p:cNvGrpSpPr/>
        <p:nvPr/>
      </p:nvGrpSpPr>
      <p:grpSpPr>
        <a:xfrm>
          <a:off x="0" y="0"/>
          <a:ext cx="0" cy="0"/>
          <a:chOff x="0" y="0"/>
          <a:chExt cx="0" cy="0"/>
        </a:xfrm>
      </p:grpSpPr>
      <p:sp>
        <p:nvSpPr>
          <p:cNvPr id="11" name="TextBox 10">
            <a:extLst>
              <a:ext uri="{FF2B5EF4-FFF2-40B4-BE49-F238E27FC236}">
                <a16:creationId xmlns:a16="http://schemas.microsoft.com/office/drawing/2014/main" id="{3DF9FA57-386E-FB4B-556F-913E100B250D}"/>
              </a:ext>
            </a:extLst>
          </p:cNvPr>
          <p:cNvSpPr txBox="1"/>
          <p:nvPr/>
        </p:nvSpPr>
        <p:spPr>
          <a:xfrm rot="686925">
            <a:off x="4342357" y="5460566"/>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PARTNERSHIP</a:t>
            </a:r>
          </a:p>
        </p:txBody>
      </p:sp>
      <p:sp>
        <p:nvSpPr>
          <p:cNvPr id="12" name="TextBox 11">
            <a:extLst>
              <a:ext uri="{FF2B5EF4-FFF2-40B4-BE49-F238E27FC236}">
                <a16:creationId xmlns:a16="http://schemas.microsoft.com/office/drawing/2014/main" id="{10AF3CDE-045C-C525-672E-69442D54F31A}"/>
              </a:ext>
            </a:extLst>
          </p:cNvPr>
          <p:cNvSpPr txBox="1"/>
          <p:nvPr/>
        </p:nvSpPr>
        <p:spPr>
          <a:xfrm rot="686925">
            <a:off x="5416404" y="5671782"/>
            <a:ext cx="1315233"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COMMUNICATION</a:t>
            </a:r>
          </a:p>
        </p:txBody>
      </p:sp>
      <p:sp>
        <p:nvSpPr>
          <p:cNvPr id="13" name="TextBox 12">
            <a:extLst>
              <a:ext uri="{FF2B5EF4-FFF2-40B4-BE49-F238E27FC236}">
                <a16:creationId xmlns:a16="http://schemas.microsoft.com/office/drawing/2014/main" id="{2AF95277-CCAD-C769-6F34-2D9A942C3D07}"/>
              </a:ext>
            </a:extLst>
          </p:cNvPr>
          <p:cNvSpPr txBox="1"/>
          <p:nvPr/>
        </p:nvSpPr>
        <p:spPr>
          <a:xfrm rot="20309736">
            <a:off x="8730197" y="5471216"/>
            <a:ext cx="648334" cy="230832"/>
          </a:xfrm>
          <a:prstGeom prst="rect">
            <a:avLst/>
          </a:prstGeom>
          <a:noFill/>
        </p:spPr>
        <p:txBody>
          <a:bodyPr wrap="square" rtlCol="0">
            <a:spAutoFit/>
          </a:bodyPr>
          <a:lstStyle/>
          <a:p>
            <a:r>
              <a:rPr lang="en-US" sz="900" b="1">
                <a:solidFill>
                  <a:schemeClr val="bg1"/>
                </a:solidFill>
                <a:latin typeface="Arial" panose="020B0604020202020204" pitchFamily="34" charset="0"/>
                <a:cs typeface="Arial" panose="020B0604020202020204" pitchFamily="34" charset="0"/>
              </a:rPr>
              <a:t>IMPACT</a:t>
            </a:r>
          </a:p>
        </p:txBody>
      </p:sp>
      <p:sp>
        <p:nvSpPr>
          <p:cNvPr id="5" name="Title 2">
            <a:extLst>
              <a:ext uri="{FF2B5EF4-FFF2-40B4-BE49-F238E27FC236}">
                <a16:creationId xmlns:a16="http://schemas.microsoft.com/office/drawing/2014/main" id="{9D7BF4B8-FA0B-4491-0FD4-D1790D35F9DB}"/>
              </a:ext>
            </a:extLst>
          </p:cNvPr>
          <p:cNvSpPr txBox="1">
            <a:spLocks/>
          </p:cNvSpPr>
          <p:nvPr/>
        </p:nvSpPr>
        <p:spPr>
          <a:xfrm>
            <a:off x="337686" y="144791"/>
            <a:ext cx="5143500" cy="589360"/>
          </a:xfrm>
          <a:prstGeom prst="rect">
            <a:avLst/>
          </a:prstGeom>
        </p:spPr>
        <p:txBody>
          <a:bodyPr vert="horz" lIns="68580" tIns="34290" rIns="68580" bIns="3429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latin typeface="+mn-lt"/>
              </a:rPr>
              <a:t>Summary</a:t>
            </a:r>
          </a:p>
        </p:txBody>
      </p:sp>
      <p:sp>
        <p:nvSpPr>
          <p:cNvPr id="4" name="TextBox 3">
            <a:extLst>
              <a:ext uri="{FF2B5EF4-FFF2-40B4-BE49-F238E27FC236}">
                <a16:creationId xmlns:a16="http://schemas.microsoft.com/office/drawing/2014/main" id="{2F5345CF-AF8C-1C19-1190-9FA187115119}"/>
              </a:ext>
            </a:extLst>
          </p:cNvPr>
          <p:cNvSpPr txBox="1"/>
          <p:nvPr/>
        </p:nvSpPr>
        <p:spPr>
          <a:xfrm>
            <a:off x="2909436" y="1907805"/>
            <a:ext cx="6815182" cy="1077218"/>
          </a:xfrm>
          <a:prstGeom prst="rect">
            <a:avLst/>
          </a:prstGeom>
          <a:noFill/>
        </p:spPr>
        <p:txBody>
          <a:bodyPr wrap="square" rtlCol="0">
            <a:spAutoFit/>
          </a:bodyPr>
          <a:lstStyle/>
          <a:p>
            <a:pPr algn="ctr"/>
            <a:r>
              <a:rPr lang="en-US" sz="3200" b="1" dirty="0">
                <a:solidFill>
                  <a:srgbClr val="000000"/>
                </a:solidFill>
              </a:rPr>
              <a:t>Here to serve:</a:t>
            </a:r>
          </a:p>
          <a:p>
            <a:pPr algn="ctr"/>
            <a:r>
              <a:rPr lang="en-US" sz="3200" b="1" dirty="0">
                <a:solidFill>
                  <a:srgbClr val="000000"/>
                </a:solidFill>
              </a:rPr>
              <a:t>Being the Single Best Resource</a:t>
            </a:r>
            <a:endParaRPr lang="en-US" sz="3200" dirty="0">
              <a:solidFill>
                <a:srgbClr val="000000"/>
              </a:solidFill>
            </a:endParaRPr>
          </a:p>
        </p:txBody>
      </p:sp>
      <p:pic>
        <p:nvPicPr>
          <p:cNvPr id="6" name="Picture 5">
            <a:extLst>
              <a:ext uri="{FF2B5EF4-FFF2-40B4-BE49-F238E27FC236}">
                <a16:creationId xmlns:a16="http://schemas.microsoft.com/office/drawing/2014/main" id="{F888802E-AB78-156C-9880-93208DC8B69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9921" y="3140299"/>
            <a:ext cx="3200000" cy="3200000"/>
          </a:xfrm>
          <a:prstGeom prst="rect">
            <a:avLst/>
          </a:prstGeom>
        </p:spPr>
      </p:pic>
    </p:spTree>
    <p:extLst>
      <p:ext uri="{BB962C8B-B14F-4D97-AF65-F5344CB8AC3E}">
        <p14:creationId xmlns:p14="http://schemas.microsoft.com/office/powerpoint/2010/main" val="2975756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4865" y="232123"/>
            <a:ext cx="6994121" cy="540961"/>
          </a:xfrm>
        </p:spPr>
        <p:txBody>
          <a:bodyPr/>
          <a:lstStyle/>
          <a:p>
            <a:r>
              <a:rPr lang="en-US" sz="3200" dirty="0"/>
              <a:t>Course Objectives</a:t>
            </a:r>
          </a:p>
        </p:txBody>
      </p:sp>
      <p:sp>
        <p:nvSpPr>
          <p:cNvPr id="3" name="Content Placeholder 2"/>
          <p:cNvSpPr>
            <a:spLocks noGrp="1"/>
          </p:cNvSpPr>
          <p:nvPr>
            <p:ph idx="1"/>
          </p:nvPr>
        </p:nvSpPr>
        <p:spPr>
          <a:xfrm>
            <a:off x="2152650" y="1568889"/>
            <a:ext cx="7886700" cy="4351338"/>
          </a:xfrm>
        </p:spPr>
        <p:txBody>
          <a:bodyPr>
            <a:noAutofit/>
          </a:bodyPr>
          <a:lstStyle/>
          <a:p>
            <a:pPr marL="0" indent="0">
              <a:buNone/>
            </a:pPr>
            <a:r>
              <a:rPr lang="en-US" dirty="0"/>
              <a:t>At the end of this training, a commissioner will be able to:</a:t>
            </a:r>
          </a:p>
          <a:p>
            <a:pPr marL="0" indent="0">
              <a:buNone/>
            </a:pPr>
            <a:endParaRPr lang="en-US" sz="1600" dirty="0"/>
          </a:p>
          <a:p>
            <a:r>
              <a:rPr lang="en-US" sz="2800" dirty="0"/>
              <a:t>Understand recent changes in how commissioners approach unit service</a:t>
            </a:r>
          </a:p>
          <a:p>
            <a:r>
              <a:rPr lang="en-US" sz="2800" dirty="0"/>
              <a:t>Describe the components of unit service</a:t>
            </a:r>
          </a:p>
          <a:p>
            <a:r>
              <a:rPr lang="en-US" sz="2800" dirty="0"/>
              <a:t>Be familiar with unit metrics and commissioner connections, and how commissioners can use them to better serve units</a:t>
            </a:r>
          </a:p>
        </p:txBody>
      </p:sp>
      <p:sp>
        <p:nvSpPr>
          <p:cNvPr id="4" name="TextBox 3">
            <a:extLst>
              <a:ext uri="{FF2B5EF4-FFF2-40B4-BE49-F238E27FC236}">
                <a16:creationId xmlns:a16="http://schemas.microsoft.com/office/drawing/2014/main" id="{06DE8951-85D0-4D03-FC53-88BB65EC3868}"/>
              </a:ext>
            </a:extLst>
          </p:cNvPr>
          <p:cNvSpPr txBox="1"/>
          <p:nvPr/>
        </p:nvSpPr>
        <p:spPr>
          <a:xfrm>
            <a:off x="399262" y="232123"/>
            <a:ext cx="3614772" cy="646331"/>
          </a:xfrm>
          <a:prstGeom prst="rect">
            <a:avLst/>
          </a:prstGeom>
          <a:noFill/>
        </p:spPr>
        <p:txBody>
          <a:bodyPr wrap="none" rtlCol="0">
            <a:spAutoFit/>
          </a:bodyPr>
          <a:lstStyle/>
          <a:p>
            <a:r>
              <a:rPr lang="en-US" sz="3600" b="1" dirty="0"/>
              <a:t>Course Objectives</a:t>
            </a:r>
          </a:p>
        </p:txBody>
      </p:sp>
    </p:spTree>
    <p:extLst>
      <p:ext uri="{BB962C8B-B14F-4D97-AF65-F5344CB8AC3E}">
        <p14:creationId xmlns:p14="http://schemas.microsoft.com/office/powerpoint/2010/main" val="14243411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224;p21">
            <a:extLst>
              <a:ext uri="{FF2B5EF4-FFF2-40B4-BE49-F238E27FC236}">
                <a16:creationId xmlns:a16="http://schemas.microsoft.com/office/drawing/2014/main" id="{21C38B31-998F-45CC-9628-189F2B4A34D3}"/>
              </a:ext>
            </a:extLst>
          </p:cNvPr>
          <p:cNvSpPr/>
          <p:nvPr/>
        </p:nvSpPr>
        <p:spPr>
          <a:xfrm>
            <a:off x="3905973" y="1853424"/>
            <a:ext cx="4378325" cy="1717393"/>
          </a:xfrm>
          <a:prstGeom prst="rect">
            <a:avLst/>
          </a:prstGeom>
          <a:noFill/>
          <a:ln>
            <a:noFill/>
          </a:ln>
        </p:spPr>
        <p:txBody>
          <a:bodyPr spcFirstLastPara="1" wrap="square" lIns="91425" tIns="45700" rIns="91425" bIns="45700" anchor="t" anchorCtr="0">
            <a:spAutoFit/>
          </a:bodyPr>
          <a:lstStyle/>
          <a:p>
            <a:pPr algn="ctr">
              <a:buClr>
                <a:schemeClr val="accent1"/>
              </a:buClr>
              <a:buSzPts val="3600"/>
            </a:pPr>
            <a:r>
              <a:rPr lang="en-US" sz="4800" b="1" dirty="0">
                <a:solidFill>
                  <a:schemeClr val="dk1"/>
                </a:solidFill>
                <a:latin typeface="Calibri"/>
                <a:ea typeface="Calibri"/>
                <a:cs typeface="Calibri"/>
                <a:sym typeface="Calibri"/>
              </a:rPr>
              <a:t>Questions?</a:t>
            </a:r>
            <a:endParaRPr dirty="0"/>
          </a:p>
          <a:p>
            <a:pPr algn="ctr">
              <a:spcBef>
                <a:spcPts val="960"/>
              </a:spcBef>
              <a:buClr>
                <a:schemeClr val="accent1"/>
              </a:buClr>
              <a:buSzPts val="3600"/>
            </a:pPr>
            <a:r>
              <a:rPr lang="en-US" sz="4800" b="1" dirty="0">
                <a:solidFill>
                  <a:schemeClr val="dk1"/>
                </a:solidFill>
                <a:latin typeface="Calibri"/>
                <a:ea typeface="Calibri"/>
                <a:cs typeface="Calibri"/>
                <a:sym typeface="Calibri"/>
              </a:rPr>
              <a:t>Comments!</a:t>
            </a:r>
            <a:endParaRPr dirty="0"/>
          </a:p>
        </p:txBody>
      </p:sp>
      <p:pic>
        <p:nvPicPr>
          <p:cNvPr id="8" name="Google Shape;225;p21">
            <a:extLst>
              <a:ext uri="{FF2B5EF4-FFF2-40B4-BE49-F238E27FC236}">
                <a16:creationId xmlns:a16="http://schemas.microsoft.com/office/drawing/2014/main" id="{E517ACCF-DC7B-40A6-AF33-06913EC79C33}"/>
              </a:ext>
            </a:extLst>
          </p:cNvPr>
          <p:cNvPicPr preferRelativeResize="0"/>
          <p:nvPr/>
        </p:nvPicPr>
        <p:blipFill rotWithShape="1">
          <a:blip r:embed="rId3">
            <a:alphaModFix/>
          </a:blip>
          <a:srcRect/>
          <a:stretch/>
        </p:blipFill>
        <p:spPr>
          <a:xfrm>
            <a:off x="4016218" y="3969400"/>
            <a:ext cx="4157832" cy="1725318"/>
          </a:xfrm>
          <a:prstGeom prst="rect">
            <a:avLst/>
          </a:prstGeom>
          <a:noFill/>
          <a:ln>
            <a:noFill/>
          </a:ln>
        </p:spPr>
      </p:pic>
    </p:spTree>
    <p:extLst>
      <p:ext uri="{BB962C8B-B14F-4D97-AF65-F5344CB8AC3E}">
        <p14:creationId xmlns:p14="http://schemas.microsoft.com/office/powerpoint/2010/main" val="28766352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6E9CA86-4362-74F4-23F2-03B7A623795F}"/>
              </a:ext>
            </a:extLst>
          </p:cNvPr>
          <p:cNvSpPr txBox="1"/>
          <p:nvPr/>
        </p:nvSpPr>
        <p:spPr>
          <a:xfrm>
            <a:off x="2882512" y="2838258"/>
            <a:ext cx="3323327" cy="3000821"/>
          </a:xfrm>
          <a:prstGeom prst="rect">
            <a:avLst/>
          </a:prstGeom>
          <a:noFill/>
        </p:spPr>
        <p:txBody>
          <a:bodyPr wrap="square">
            <a:spAutoFit/>
          </a:bodyPr>
          <a:lstStyle/>
          <a:p>
            <a:pPr algn="l"/>
            <a:r>
              <a:rPr lang="en-US" sz="2800" b="1" dirty="0">
                <a:solidFill>
                  <a:srgbClr val="000000"/>
                </a:solidFill>
              </a:rPr>
              <a:t>Tasks</a:t>
            </a:r>
          </a:p>
          <a:p>
            <a:pPr algn="l"/>
            <a:r>
              <a:rPr lang="en-US" sz="2800" b="1" dirty="0">
                <a:solidFill>
                  <a:srgbClr val="000000"/>
                </a:solidFill>
              </a:rPr>
              <a:t>Subjective</a:t>
            </a:r>
          </a:p>
          <a:p>
            <a:pPr algn="l"/>
            <a:r>
              <a:rPr lang="en-US" sz="2800" b="1" dirty="0">
                <a:solidFill>
                  <a:srgbClr val="000000"/>
                </a:solidFill>
              </a:rPr>
              <a:t>Assessment</a:t>
            </a:r>
          </a:p>
          <a:p>
            <a:pPr algn="l"/>
            <a:r>
              <a:rPr lang="en-US" sz="2800" b="1" dirty="0">
                <a:solidFill>
                  <a:srgbClr val="000000"/>
                </a:solidFill>
              </a:rPr>
              <a:t>Auditor</a:t>
            </a:r>
          </a:p>
          <a:p>
            <a:pPr algn="l"/>
            <a:r>
              <a:rPr lang="en-US" sz="2800" b="1" dirty="0">
                <a:solidFill>
                  <a:srgbClr val="000000"/>
                </a:solidFill>
              </a:rPr>
              <a:t>Complicated</a:t>
            </a:r>
          </a:p>
          <a:p>
            <a:pPr algn="l"/>
            <a:r>
              <a:rPr lang="en-US" sz="2800" b="1" dirty="0">
                <a:solidFill>
                  <a:srgbClr val="000000"/>
                </a:solidFill>
              </a:rPr>
              <a:t>Hard to recruit</a:t>
            </a:r>
          </a:p>
          <a:p>
            <a:pPr algn="l"/>
            <a:endParaRPr lang="en-US" sz="2100" dirty="0">
              <a:solidFill>
                <a:srgbClr val="000000"/>
              </a:solidFill>
              <a:latin typeface="Arial" panose="020B0604020202020204" pitchFamily="34" charset="0"/>
            </a:endParaRPr>
          </a:p>
        </p:txBody>
      </p:sp>
      <p:sp>
        <p:nvSpPr>
          <p:cNvPr id="6" name="TextBox 5">
            <a:extLst>
              <a:ext uri="{FF2B5EF4-FFF2-40B4-BE49-F238E27FC236}">
                <a16:creationId xmlns:a16="http://schemas.microsoft.com/office/drawing/2014/main" id="{824D778D-8DD4-D8EA-7143-E500109AABBA}"/>
              </a:ext>
            </a:extLst>
          </p:cNvPr>
          <p:cNvSpPr txBox="1"/>
          <p:nvPr/>
        </p:nvSpPr>
        <p:spPr>
          <a:xfrm>
            <a:off x="561684" y="292436"/>
            <a:ext cx="4192879" cy="646331"/>
          </a:xfrm>
          <a:prstGeom prst="rect">
            <a:avLst/>
          </a:prstGeom>
          <a:noFill/>
        </p:spPr>
        <p:txBody>
          <a:bodyPr wrap="none" rtlCol="0">
            <a:spAutoFit/>
          </a:bodyPr>
          <a:lstStyle/>
          <a:p>
            <a:r>
              <a:rPr lang="en-US" sz="3600" b="1" dirty="0"/>
              <a:t>Unit Service Changes</a:t>
            </a:r>
          </a:p>
        </p:txBody>
      </p:sp>
      <p:sp>
        <p:nvSpPr>
          <p:cNvPr id="7" name="TextBox 6">
            <a:extLst>
              <a:ext uri="{FF2B5EF4-FFF2-40B4-BE49-F238E27FC236}">
                <a16:creationId xmlns:a16="http://schemas.microsoft.com/office/drawing/2014/main" id="{02DD11D7-57B3-2D96-A78B-3BFE1DF34756}"/>
              </a:ext>
            </a:extLst>
          </p:cNvPr>
          <p:cNvSpPr txBox="1"/>
          <p:nvPr/>
        </p:nvSpPr>
        <p:spPr>
          <a:xfrm>
            <a:off x="7523924" y="2875497"/>
            <a:ext cx="3323327" cy="2677656"/>
          </a:xfrm>
          <a:prstGeom prst="rect">
            <a:avLst/>
          </a:prstGeom>
          <a:noFill/>
        </p:spPr>
        <p:txBody>
          <a:bodyPr wrap="square">
            <a:spAutoFit/>
          </a:bodyPr>
          <a:lstStyle/>
          <a:p>
            <a:pPr algn="l"/>
            <a:r>
              <a:rPr lang="en-US" sz="2800" b="1" dirty="0">
                <a:solidFill>
                  <a:srgbClr val="000000"/>
                </a:solidFill>
              </a:rPr>
              <a:t>Impact</a:t>
            </a:r>
          </a:p>
          <a:p>
            <a:pPr algn="l"/>
            <a:r>
              <a:rPr lang="en-US" sz="2800" b="1" dirty="0">
                <a:solidFill>
                  <a:srgbClr val="000000"/>
                </a:solidFill>
              </a:rPr>
              <a:t>Objective</a:t>
            </a:r>
          </a:p>
          <a:p>
            <a:pPr algn="l"/>
            <a:r>
              <a:rPr lang="en-US" sz="2800" b="1" dirty="0">
                <a:solidFill>
                  <a:srgbClr val="000000"/>
                </a:solidFill>
              </a:rPr>
              <a:t>Connections</a:t>
            </a:r>
          </a:p>
          <a:p>
            <a:pPr algn="l"/>
            <a:r>
              <a:rPr lang="en-US" sz="2800" b="1" dirty="0">
                <a:solidFill>
                  <a:srgbClr val="000000"/>
                </a:solidFill>
              </a:rPr>
              <a:t>Ally</a:t>
            </a:r>
          </a:p>
          <a:p>
            <a:pPr algn="l"/>
            <a:r>
              <a:rPr lang="en-US" sz="2800" b="1" dirty="0">
                <a:solidFill>
                  <a:srgbClr val="000000"/>
                </a:solidFill>
              </a:rPr>
              <a:t>Simplified</a:t>
            </a:r>
          </a:p>
          <a:p>
            <a:pPr algn="l"/>
            <a:r>
              <a:rPr lang="en-US" sz="2800" b="1" dirty="0">
                <a:solidFill>
                  <a:srgbClr val="000000"/>
                </a:solidFill>
              </a:rPr>
              <a:t>Honor to serve</a:t>
            </a:r>
          </a:p>
        </p:txBody>
      </p:sp>
      <p:sp>
        <p:nvSpPr>
          <p:cNvPr id="8" name="Arrow: Right 7">
            <a:extLst>
              <a:ext uri="{FF2B5EF4-FFF2-40B4-BE49-F238E27FC236}">
                <a16:creationId xmlns:a16="http://schemas.microsoft.com/office/drawing/2014/main" id="{1FF27454-CAEB-8365-87B7-3EE1F3ED53C9}"/>
              </a:ext>
            </a:extLst>
          </p:cNvPr>
          <p:cNvSpPr/>
          <p:nvPr/>
        </p:nvSpPr>
        <p:spPr>
          <a:xfrm>
            <a:off x="3912264" y="3071524"/>
            <a:ext cx="3564964" cy="14723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Arrow: Right 8">
            <a:extLst>
              <a:ext uri="{FF2B5EF4-FFF2-40B4-BE49-F238E27FC236}">
                <a16:creationId xmlns:a16="http://schemas.microsoft.com/office/drawing/2014/main" id="{3CB5B246-882B-221D-ED66-290CF290BE1B}"/>
              </a:ext>
            </a:extLst>
          </p:cNvPr>
          <p:cNvSpPr/>
          <p:nvPr/>
        </p:nvSpPr>
        <p:spPr>
          <a:xfrm>
            <a:off x="4544175" y="3485941"/>
            <a:ext cx="2933052" cy="1391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0" name="Arrow: Right 9">
            <a:extLst>
              <a:ext uri="{FF2B5EF4-FFF2-40B4-BE49-F238E27FC236}">
                <a16:creationId xmlns:a16="http://schemas.microsoft.com/office/drawing/2014/main" id="{9EEB2B95-A7E7-CAEE-2E01-03AD7876C3C2}"/>
              </a:ext>
            </a:extLst>
          </p:cNvPr>
          <p:cNvSpPr/>
          <p:nvPr/>
        </p:nvSpPr>
        <p:spPr>
          <a:xfrm>
            <a:off x="4840716" y="3883846"/>
            <a:ext cx="2636511" cy="1391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1" name="Arrow: Right 10">
            <a:extLst>
              <a:ext uri="{FF2B5EF4-FFF2-40B4-BE49-F238E27FC236}">
                <a16:creationId xmlns:a16="http://schemas.microsoft.com/office/drawing/2014/main" id="{97E64AF6-C86C-2E2E-F036-5CA91C4A3B1A}"/>
              </a:ext>
            </a:extLst>
          </p:cNvPr>
          <p:cNvSpPr/>
          <p:nvPr/>
        </p:nvSpPr>
        <p:spPr>
          <a:xfrm>
            <a:off x="4247634" y="4290138"/>
            <a:ext cx="3229593" cy="1391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2" name="Arrow: Right 11">
            <a:extLst>
              <a:ext uri="{FF2B5EF4-FFF2-40B4-BE49-F238E27FC236}">
                <a16:creationId xmlns:a16="http://schemas.microsoft.com/office/drawing/2014/main" id="{F52BC066-A325-7B02-922B-DF1CD87C4358}"/>
              </a:ext>
            </a:extLst>
          </p:cNvPr>
          <p:cNvSpPr/>
          <p:nvPr/>
        </p:nvSpPr>
        <p:spPr>
          <a:xfrm>
            <a:off x="4935052" y="4750483"/>
            <a:ext cx="2542175" cy="1391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TextBox 17">
            <a:extLst>
              <a:ext uri="{FF2B5EF4-FFF2-40B4-BE49-F238E27FC236}">
                <a16:creationId xmlns:a16="http://schemas.microsoft.com/office/drawing/2014/main" id="{F4E3C75D-2AC7-097E-657C-A4AC550E499B}"/>
              </a:ext>
            </a:extLst>
          </p:cNvPr>
          <p:cNvSpPr txBox="1"/>
          <p:nvPr/>
        </p:nvSpPr>
        <p:spPr>
          <a:xfrm>
            <a:off x="2889366" y="2367666"/>
            <a:ext cx="1022898" cy="507831"/>
          </a:xfrm>
          <a:prstGeom prst="rect">
            <a:avLst/>
          </a:prstGeom>
          <a:noFill/>
        </p:spPr>
        <p:txBody>
          <a:bodyPr wrap="square" rtlCol="0">
            <a:spAutoFit/>
          </a:bodyPr>
          <a:lstStyle/>
          <a:p>
            <a:r>
              <a:rPr lang="en-US" sz="2700" b="1" u="sng" dirty="0"/>
              <a:t>2020</a:t>
            </a:r>
          </a:p>
        </p:txBody>
      </p:sp>
      <p:sp>
        <p:nvSpPr>
          <p:cNvPr id="19" name="TextBox 18">
            <a:extLst>
              <a:ext uri="{FF2B5EF4-FFF2-40B4-BE49-F238E27FC236}">
                <a16:creationId xmlns:a16="http://schemas.microsoft.com/office/drawing/2014/main" id="{BAD096AC-FAC0-AEDA-AF22-72E6A90596DC}"/>
              </a:ext>
            </a:extLst>
          </p:cNvPr>
          <p:cNvSpPr txBox="1"/>
          <p:nvPr/>
        </p:nvSpPr>
        <p:spPr>
          <a:xfrm>
            <a:off x="7523924" y="2315471"/>
            <a:ext cx="1438376" cy="507831"/>
          </a:xfrm>
          <a:prstGeom prst="rect">
            <a:avLst/>
          </a:prstGeom>
          <a:noFill/>
        </p:spPr>
        <p:txBody>
          <a:bodyPr wrap="square" rtlCol="0">
            <a:spAutoFit/>
          </a:bodyPr>
          <a:lstStyle/>
          <a:p>
            <a:r>
              <a:rPr lang="en-US" sz="2700" b="1" u="sng" dirty="0"/>
              <a:t>Now</a:t>
            </a:r>
          </a:p>
        </p:txBody>
      </p:sp>
      <p:sp>
        <p:nvSpPr>
          <p:cNvPr id="2" name="Arrow: Right 1">
            <a:extLst>
              <a:ext uri="{FF2B5EF4-FFF2-40B4-BE49-F238E27FC236}">
                <a16:creationId xmlns:a16="http://schemas.microsoft.com/office/drawing/2014/main" id="{FF33B9C9-66CA-0815-2BEC-05222056EE8D}"/>
              </a:ext>
            </a:extLst>
          </p:cNvPr>
          <p:cNvSpPr/>
          <p:nvPr/>
        </p:nvSpPr>
        <p:spPr>
          <a:xfrm>
            <a:off x="5177941" y="5144609"/>
            <a:ext cx="2299286" cy="15679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Tree>
    <p:extLst>
      <p:ext uri="{BB962C8B-B14F-4D97-AF65-F5344CB8AC3E}">
        <p14:creationId xmlns:p14="http://schemas.microsoft.com/office/powerpoint/2010/main" val="366785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2E770784-E77D-9BB1-2F11-4B96DE30FAE0}"/>
              </a:ext>
            </a:extLst>
          </p:cNvPr>
          <p:cNvGraphicFramePr>
            <a:graphicFrameLocks noGrp="1"/>
          </p:cNvGraphicFramePr>
          <p:nvPr>
            <p:extLst>
              <p:ext uri="{D42A27DB-BD31-4B8C-83A1-F6EECF244321}">
                <p14:modId xmlns:p14="http://schemas.microsoft.com/office/powerpoint/2010/main" val="461604578"/>
              </p:ext>
            </p:extLst>
          </p:nvPr>
        </p:nvGraphicFramePr>
        <p:xfrm>
          <a:off x="867269" y="1340204"/>
          <a:ext cx="9987562" cy="5212070"/>
        </p:xfrm>
        <a:graphic>
          <a:graphicData uri="http://schemas.openxmlformats.org/drawingml/2006/table">
            <a:tbl>
              <a:tblPr firstRow="1" bandRow="1">
                <a:tableStyleId>{073A0DAA-6AF3-43AB-8588-CEC1D06C72B9}</a:tableStyleId>
              </a:tblPr>
              <a:tblGrid>
                <a:gridCol w="3244810">
                  <a:extLst>
                    <a:ext uri="{9D8B030D-6E8A-4147-A177-3AD203B41FA5}">
                      <a16:colId xmlns:a16="http://schemas.microsoft.com/office/drawing/2014/main" val="3065802775"/>
                    </a:ext>
                  </a:extLst>
                </a:gridCol>
                <a:gridCol w="3371376">
                  <a:extLst>
                    <a:ext uri="{9D8B030D-6E8A-4147-A177-3AD203B41FA5}">
                      <a16:colId xmlns:a16="http://schemas.microsoft.com/office/drawing/2014/main" val="2655939384"/>
                    </a:ext>
                  </a:extLst>
                </a:gridCol>
                <a:gridCol w="3371376">
                  <a:extLst>
                    <a:ext uri="{9D8B030D-6E8A-4147-A177-3AD203B41FA5}">
                      <a16:colId xmlns:a16="http://schemas.microsoft.com/office/drawing/2014/main" val="2616561684"/>
                    </a:ext>
                  </a:extLst>
                </a:gridCol>
              </a:tblGrid>
              <a:tr h="516769">
                <a:tc>
                  <a:txBody>
                    <a:bodyPr/>
                    <a:lstStyle/>
                    <a:p>
                      <a:pPr algn="ctr"/>
                      <a:r>
                        <a:rPr lang="en-US" sz="2800" dirty="0">
                          <a:solidFill>
                            <a:srgbClr val="FF0000"/>
                          </a:solidFill>
                        </a:rPr>
                        <a:t>Former</a:t>
                      </a:r>
                    </a:p>
                  </a:txBody>
                  <a:tcPr anchor="ctr"/>
                </a:tc>
                <a:tc gridSpan="2">
                  <a:txBody>
                    <a:bodyPr/>
                    <a:lstStyle/>
                    <a:p>
                      <a:pPr algn="ctr"/>
                      <a:r>
                        <a:rPr lang="en-US" sz="2800" b="1" dirty="0">
                          <a:ln>
                            <a:noFill/>
                          </a:ln>
                          <a:solidFill>
                            <a:srgbClr val="FF0000"/>
                          </a:solidFill>
                        </a:rPr>
                        <a:t>Now</a:t>
                      </a:r>
                    </a:p>
                  </a:txBody>
                  <a:tcPr marT="41564" marB="41564" anchor="ctr"/>
                </a:tc>
                <a:tc hMerge="1">
                  <a:txBody>
                    <a:bodyPr/>
                    <a:lstStyle/>
                    <a:p>
                      <a:endParaRPr lang="en-US"/>
                    </a:p>
                  </a:txBody>
                  <a:tcPr/>
                </a:tc>
                <a:extLst>
                  <a:ext uri="{0D108BD9-81ED-4DB2-BD59-A6C34878D82A}">
                    <a16:rowId xmlns:a16="http://schemas.microsoft.com/office/drawing/2014/main" val="3685489503"/>
                  </a:ext>
                </a:extLst>
              </a:tr>
              <a:tr h="883920">
                <a:tc>
                  <a:txBody>
                    <a:bodyPr/>
                    <a:lstStyle/>
                    <a:p>
                      <a:pPr algn="l"/>
                      <a:r>
                        <a:rPr lang="en-US" sz="1600" b="1" dirty="0">
                          <a:solidFill>
                            <a:schemeClr val="tx1"/>
                          </a:solidFill>
                        </a:rPr>
                        <a:t>Unit Assessments</a:t>
                      </a:r>
                    </a:p>
                    <a:p>
                      <a:pPr marL="285750" indent="-285750" algn="l">
                        <a:buFont typeface="Arial" panose="020B0604020202020204" pitchFamily="34" charset="0"/>
                        <a:buChar char="•"/>
                      </a:pPr>
                      <a:r>
                        <a:rPr lang="en-US" sz="1200" b="1" dirty="0">
                          <a:solidFill>
                            <a:schemeClr val="tx1"/>
                          </a:solidFill>
                        </a:rPr>
                        <a:t>Simple</a:t>
                      </a:r>
                    </a:p>
                    <a:p>
                      <a:pPr marL="285750" indent="-285750" algn="l">
                        <a:buFont typeface="Arial" panose="020B0604020202020204" pitchFamily="34" charset="0"/>
                        <a:buChar char="•"/>
                      </a:pPr>
                      <a:r>
                        <a:rPr lang="en-US" sz="1200" b="1" dirty="0">
                          <a:solidFill>
                            <a:schemeClr val="tx1"/>
                          </a:solidFill>
                        </a:rPr>
                        <a:t>Detailed</a:t>
                      </a:r>
                    </a:p>
                    <a:p>
                      <a:pPr marL="285750" indent="-285750" algn="l">
                        <a:buFont typeface="Arial" panose="020B0604020202020204" pitchFamily="34" charset="0"/>
                        <a:buChar char="•"/>
                      </a:pPr>
                      <a:r>
                        <a:rPr lang="en-US" sz="1200" b="1" dirty="0">
                          <a:solidFill>
                            <a:schemeClr val="tx1"/>
                          </a:solidFill>
                        </a:rPr>
                        <a:t>Intermediate</a:t>
                      </a:r>
                    </a:p>
                  </a:txBody>
                  <a:tcPr anchor="ctr">
                    <a:solidFill>
                      <a:schemeClr val="bg2">
                        <a:lumMod val="20000"/>
                        <a:lumOff val="80000"/>
                      </a:schemeClr>
                    </a:solidFill>
                  </a:tcPr>
                </a:tc>
                <a:tc gridSpan="2">
                  <a:txBody>
                    <a:bodyPr/>
                    <a:lstStyle/>
                    <a:p>
                      <a:r>
                        <a:rPr lang="en-US" sz="1600" b="1" dirty="0">
                          <a:ln>
                            <a:noFill/>
                          </a:ln>
                          <a:solidFill>
                            <a:schemeClr val="tx1"/>
                          </a:solidFill>
                        </a:rPr>
                        <a:t>Unit Connections – one simplified form for unit updates by category</a:t>
                      </a:r>
                    </a:p>
                    <a:p>
                      <a:r>
                        <a:rPr lang="en-US" sz="1600" b="1" dirty="0">
                          <a:ln>
                            <a:noFill/>
                          </a:ln>
                          <a:solidFill>
                            <a:schemeClr val="tx1"/>
                          </a:solidFill>
                        </a:rPr>
                        <a:t>Unit Connection Guides – new topical tool to aid commissioners</a:t>
                      </a:r>
                    </a:p>
                  </a:txBody>
                  <a:tcPr marT="41564" marB="41564" anchor="ctr">
                    <a:lnB w="12700" cap="flat" cmpd="sng" algn="ctr">
                      <a:solidFill>
                        <a:schemeClr val="tx2">
                          <a:lumMod val="90000"/>
                        </a:schemeClr>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1882878136"/>
                  </a:ext>
                </a:extLst>
              </a:tr>
              <a:tr h="590204">
                <a:tc rowSpan="2">
                  <a:txBody>
                    <a:bodyPr/>
                    <a:lstStyle/>
                    <a:p>
                      <a:pPr algn="l"/>
                      <a:r>
                        <a:rPr lang="en-US" sz="1600" b="1" dirty="0">
                          <a:solidFill>
                            <a:schemeClr val="tx1"/>
                          </a:solidFill>
                        </a:rPr>
                        <a:t>Subjective Unit Scoring</a:t>
                      </a:r>
                    </a:p>
                  </a:txBody>
                  <a:tcPr marT="41564" marB="41564" anchor="ctr">
                    <a:lnR w="12700" cmpd="sng">
                      <a:noFill/>
                    </a:lnR>
                    <a:solidFill>
                      <a:schemeClr val="bg2">
                        <a:lumMod val="20000"/>
                        <a:lumOff val="80000"/>
                      </a:schemeClr>
                    </a:solidFill>
                  </a:tcPr>
                </a:tc>
                <a:tc gridSpan="2">
                  <a:txBody>
                    <a:bodyPr/>
                    <a:lstStyle/>
                    <a:p>
                      <a:r>
                        <a:rPr lang="en-US" sz="1600" b="1" dirty="0">
                          <a:ln>
                            <a:noFill/>
                          </a:ln>
                          <a:solidFill>
                            <a:schemeClr val="tx1"/>
                          </a:solidFill>
                        </a:rPr>
                        <a:t>Objective unit metrics to assist commissioners with a focus on relationship and conversation</a:t>
                      </a:r>
                    </a:p>
                  </a:txBody>
                  <a:tcPr marT="41564" marB="41564" anchor="ctr">
                    <a:lnL w="12700" cmpd="sng">
                      <a:noFill/>
                    </a:lnL>
                    <a:lnR w="12700" cmpd="sng">
                      <a:noFill/>
                    </a:lnR>
                    <a:lnT w="12700" cap="flat" cmpd="sng" algn="ctr">
                      <a:solidFill>
                        <a:schemeClr val="tx2">
                          <a:lumMod val="90000"/>
                        </a:schemeClr>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extLst>
                  <a:ext uri="{0D108BD9-81ED-4DB2-BD59-A6C34878D82A}">
                    <a16:rowId xmlns:a16="http://schemas.microsoft.com/office/drawing/2014/main" val="3192578444"/>
                  </a:ext>
                </a:extLst>
              </a:tr>
              <a:tr h="640080">
                <a:tc vMerge="1">
                  <a:txBody>
                    <a:bodyPr/>
                    <a:lstStyle/>
                    <a:p>
                      <a:pPr algn="l"/>
                      <a:endParaRPr lang="en-US" sz="1600" b="0" dirty="0">
                        <a:solidFill>
                          <a:schemeClr val="tx1"/>
                        </a:solidFill>
                      </a:endParaRPr>
                    </a:p>
                  </a:txBody>
                  <a:tcPr anchor="ctr">
                    <a:solidFill>
                      <a:schemeClr val="bg2">
                        <a:lumMod val="20000"/>
                        <a:lumOff val="80000"/>
                      </a:schemeClr>
                    </a:solidFill>
                  </a:tcPr>
                </a:tc>
                <a:tc>
                  <a:txBody>
                    <a:bodyPr/>
                    <a:lstStyle/>
                    <a:p>
                      <a:pPr marL="285750" indent="-285750">
                        <a:buFont typeface="Arial" panose="020B0604020202020204" pitchFamily="34" charset="0"/>
                        <a:buChar char="•"/>
                      </a:pPr>
                      <a:r>
                        <a:rPr lang="en-US" sz="1400" b="1" dirty="0">
                          <a:ln>
                            <a:noFill/>
                          </a:ln>
                          <a:solidFill>
                            <a:schemeClr val="tx1"/>
                          </a:solidFill>
                        </a:rPr>
                        <a:t>Adult Training</a:t>
                      </a:r>
                    </a:p>
                    <a:p>
                      <a:pPr marL="285750" indent="-285750">
                        <a:buFont typeface="Arial" panose="020B0604020202020204" pitchFamily="34" charset="0"/>
                        <a:buChar char="•"/>
                      </a:pPr>
                      <a:r>
                        <a:rPr lang="en-US" sz="1400" b="1" dirty="0">
                          <a:ln>
                            <a:noFill/>
                          </a:ln>
                          <a:solidFill>
                            <a:schemeClr val="tx1"/>
                          </a:solidFill>
                        </a:rPr>
                        <a:t>Advancement</a:t>
                      </a:r>
                    </a:p>
                    <a:p>
                      <a:pPr marL="285750" indent="-285750">
                        <a:buFont typeface="Arial" panose="020B0604020202020204" pitchFamily="34" charset="0"/>
                        <a:buChar char="•"/>
                      </a:pPr>
                      <a:r>
                        <a:rPr lang="en-US" sz="1400" b="1" dirty="0">
                          <a:ln>
                            <a:noFill/>
                          </a:ln>
                          <a:solidFill>
                            <a:schemeClr val="tx1"/>
                          </a:solidFill>
                        </a:rPr>
                        <a:t>Outdoor Activities</a:t>
                      </a:r>
                    </a:p>
                  </a:txBody>
                  <a:tcPr anchor="ctr">
                    <a:lnL w="12700" cmpd="sng">
                      <a:noFill/>
                    </a:lnL>
                    <a:lnR w="12700" cmpd="sng">
                      <a:noFill/>
                    </a:lnR>
                    <a:lnT w="12700" cap="flat" cmpd="sng" algn="ctr">
                      <a:noFill/>
                      <a:prstDash val="solid"/>
                      <a:round/>
                      <a:headEnd type="none" w="med" len="med"/>
                      <a:tailEnd type="none" w="med" len="med"/>
                    </a:lnT>
                    <a:lnB w="12700" cap="flat" cmpd="sng" algn="ctr">
                      <a:solidFill>
                        <a:schemeClr val="tx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285750" indent="-285750">
                        <a:buFont typeface="Arial" panose="020B0604020202020204" pitchFamily="34" charset="0"/>
                        <a:buChar char="•"/>
                      </a:pPr>
                      <a:r>
                        <a:rPr lang="en-US" sz="1400" b="1" dirty="0">
                          <a:ln>
                            <a:noFill/>
                          </a:ln>
                          <a:solidFill>
                            <a:schemeClr val="tx1"/>
                          </a:solidFill>
                        </a:rPr>
                        <a:t>Membership Growth</a:t>
                      </a:r>
                    </a:p>
                    <a:p>
                      <a:pPr marL="285750" indent="-285750">
                        <a:buFont typeface="Arial" panose="020B0604020202020204" pitchFamily="34" charset="0"/>
                        <a:buChar char="•"/>
                      </a:pPr>
                      <a:r>
                        <a:rPr lang="en-US" sz="1400" b="1" dirty="0">
                          <a:ln>
                            <a:noFill/>
                          </a:ln>
                          <a:solidFill>
                            <a:schemeClr val="tx1"/>
                          </a:solidFill>
                        </a:rPr>
                        <a:t>Unit Size</a:t>
                      </a:r>
                    </a:p>
                    <a:p>
                      <a:pPr marL="285750" indent="-285750">
                        <a:buFont typeface="Arial" panose="020B0604020202020204" pitchFamily="34" charset="0"/>
                        <a:buChar char="•"/>
                      </a:pPr>
                      <a:r>
                        <a:rPr lang="en-US" sz="1400" b="1" dirty="0">
                          <a:ln>
                            <a:noFill/>
                          </a:ln>
                          <a:solidFill>
                            <a:schemeClr val="tx1"/>
                          </a:solidFill>
                        </a:rPr>
                        <a:t>Retention</a:t>
                      </a:r>
                    </a:p>
                  </a:txBody>
                  <a:tcPr anchor="ctr">
                    <a:lnL w="12700" cmpd="sng">
                      <a:noFill/>
                    </a:lnL>
                    <a:lnR w="12700" cmpd="sng">
                      <a:noFill/>
                    </a:lnR>
                    <a:lnT w="12700" cmpd="sng">
                      <a:noFill/>
                    </a:lnT>
                    <a:lnB w="12700" cap="flat" cmpd="sng" algn="ctr">
                      <a:solidFill>
                        <a:schemeClr val="tx2">
                          <a:lumMod val="9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22839333"/>
                  </a:ext>
                </a:extLst>
              </a:tr>
              <a:tr h="701040">
                <a:tc>
                  <a:txBody>
                    <a:bodyPr/>
                    <a:lstStyle/>
                    <a:p>
                      <a:pPr algn="l"/>
                      <a:r>
                        <a:rPr lang="en-US" sz="1600" b="1" dirty="0">
                          <a:solidFill>
                            <a:schemeClr val="tx1"/>
                          </a:solidFill>
                        </a:rPr>
                        <a:t>Unit Service Plan</a:t>
                      </a:r>
                    </a:p>
                  </a:txBody>
                  <a:tcPr anchor="ctr">
                    <a:solidFill>
                      <a:schemeClr val="bg2">
                        <a:lumMod val="20000"/>
                        <a:lumOff val="80000"/>
                      </a:schemeClr>
                    </a:solidFill>
                  </a:tcPr>
                </a:tc>
                <a:tc gridSpan="2">
                  <a:txBody>
                    <a:bodyPr/>
                    <a:lstStyle/>
                    <a:p>
                      <a:r>
                        <a:rPr lang="en-US" sz="1600" b="1" dirty="0">
                          <a:ln>
                            <a:noFill/>
                          </a:ln>
                          <a:solidFill>
                            <a:schemeClr val="tx1"/>
                          </a:solidFill>
                        </a:rPr>
                        <a:t>Unit Goal Setting can be done at any time in Unit Connections</a:t>
                      </a:r>
                    </a:p>
                    <a:p>
                      <a:pPr marL="285750" indent="-285750">
                        <a:buFont typeface="Arial" panose="020B0604020202020204" pitchFamily="34" charset="0"/>
                        <a:buChar char="•"/>
                      </a:pPr>
                      <a:r>
                        <a:rPr lang="en-US" sz="1400" b="1" dirty="0">
                          <a:ln>
                            <a:noFill/>
                          </a:ln>
                          <a:solidFill>
                            <a:schemeClr val="tx1"/>
                          </a:solidFill>
                        </a:rPr>
                        <a:t>Documented by commissioners</a:t>
                      </a:r>
                    </a:p>
                    <a:p>
                      <a:pPr marL="285750" indent="-285750">
                        <a:buFont typeface="Arial" panose="020B0604020202020204" pitchFamily="34" charset="0"/>
                        <a:buChar char="•"/>
                      </a:pPr>
                      <a:r>
                        <a:rPr lang="en-US" sz="1400" b="1" dirty="0">
                          <a:ln>
                            <a:noFill/>
                          </a:ln>
                          <a:solidFill>
                            <a:schemeClr val="tx1"/>
                          </a:solidFill>
                        </a:rPr>
                        <a:t>Owned by the unit</a:t>
                      </a:r>
                    </a:p>
                  </a:txBody>
                  <a:tcPr marT="41564" marB="41564" anchor="ctr">
                    <a:lnT w="12700" cap="flat" cmpd="sng" algn="ctr">
                      <a:solidFill>
                        <a:schemeClr val="tx2">
                          <a:lumMod val="90000"/>
                        </a:schemeClr>
                      </a:solidFill>
                      <a:prstDash val="solid"/>
                      <a:round/>
                      <a:headEnd type="none" w="med" len="med"/>
                      <a:tailEnd type="none" w="med" len="med"/>
                    </a:lnT>
                    <a:lnB w="12700" cap="flat" cmpd="sng" algn="ctr">
                      <a:solidFill>
                        <a:schemeClr val="tx2">
                          <a:lumMod val="90000"/>
                        </a:schemeClr>
                      </a:solidFill>
                      <a:prstDash val="solid"/>
                      <a:round/>
                      <a:headEnd type="none" w="med" len="med"/>
                      <a:tailEnd type="none" w="med" len="med"/>
                    </a:lnB>
                    <a:solidFill>
                      <a:schemeClr val="bg1"/>
                    </a:solidFill>
                  </a:tcPr>
                </a:tc>
                <a:tc hMerge="1">
                  <a:txBody>
                    <a:bodyPr/>
                    <a:lstStyle/>
                    <a:p>
                      <a:endParaRPr lang="en-US"/>
                    </a:p>
                  </a:txBody>
                  <a:tcPr>
                    <a:lnT w="12700" cap="flat" cmpd="sng" algn="ctr">
                      <a:solidFill>
                        <a:schemeClr val="tx2">
                          <a:lumMod val="90000"/>
                        </a:schemeClr>
                      </a:solidFill>
                      <a:prstDash val="solid"/>
                      <a:round/>
                      <a:headEnd type="none" w="med" len="med"/>
                      <a:tailEnd type="none" w="med" len="med"/>
                    </a:lnT>
                  </a:tcPr>
                </a:tc>
                <a:extLst>
                  <a:ext uri="{0D108BD9-81ED-4DB2-BD59-A6C34878D82A}">
                    <a16:rowId xmlns:a16="http://schemas.microsoft.com/office/drawing/2014/main" val="607841191"/>
                  </a:ext>
                </a:extLst>
              </a:tr>
              <a:tr h="516769">
                <a:tc>
                  <a:txBody>
                    <a:bodyPr/>
                    <a:lstStyle/>
                    <a:p>
                      <a:pPr algn="l"/>
                      <a:r>
                        <a:rPr lang="en-US" sz="1600" b="1" dirty="0">
                          <a:solidFill>
                            <a:schemeClr val="tx1"/>
                          </a:solidFill>
                        </a:rPr>
                        <a:t>Priority Needs</a:t>
                      </a:r>
                    </a:p>
                  </a:txBody>
                  <a:tcPr anchor="ctr">
                    <a:solidFill>
                      <a:schemeClr val="bg2">
                        <a:lumMod val="20000"/>
                        <a:lumOff val="80000"/>
                      </a:schemeClr>
                    </a:solidFill>
                  </a:tcPr>
                </a:tc>
                <a:tc gridSpan="2">
                  <a:txBody>
                    <a:bodyPr/>
                    <a:lstStyle/>
                    <a:p>
                      <a:r>
                        <a:rPr lang="en-US" sz="1600" b="1" dirty="0">
                          <a:ln>
                            <a:noFill/>
                          </a:ln>
                          <a:solidFill>
                            <a:schemeClr val="tx1"/>
                          </a:solidFill>
                        </a:rPr>
                        <a:t>Priority needs will now flow into Unit Goal Setting</a:t>
                      </a:r>
                    </a:p>
                  </a:txBody>
                  <a:tcPr marT="41564" marB="41564" anchor="ctr">
                    <a:lnT w="12700" cap="flat" cmpd="sng" algn="ctr">
                      <a:solidFill>
                        <a:schemeClr val="tx2">
                          <a:lumMod val="90000"/>
                        </a:schemeClr>
                      </a:solidFill>
                      <a:prstDash val="solid"/>
                      <a:round/>
                      <a:headEnd type="none" w="med" len="med"/>
                      <a:tailEnd type="none" w="med" len="med"/>
                    </a:lnT>
                    <a:lnB w="12700" cap="flat" cmpd="sng" algn="ctr">
                      <a:solidFill>
                        <a:schemeClr val="tx2">
                          <a:lumMod val="90000"/>
                        </a:schemeClr>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2428728306"/>
                  </a:ext>
                </a:extLst>
              </a:tr>
              <a:tr h="516769">
                <a:tc>
                  <a:txBody>
                    <a:bodyPr/>
                    <a:lstStyle/>
                    <a:p>
                      <a:pPr algn="l"/>
                      <a:r>
                        <a:rPr lang="en-US" sz="1600" b="1" dirty="0">
                          <a:solidFill>
                            <a:schemeClr val="tx1"/>
                          </a:solidFill>
                        </a:rPr>
                        <a:t>Assigned Commissioners</a:t>
                      </a:r>
                    </a:p>
                  </a:txBody>
                  <a:tcPr anchor="ctr">
                    <a:solidFill>
                      <a:schemeClr val="bg2">
                        <a:lumMod val="20000"/>
                        <a:lumOff val="80000"/>
                      </a:schemeClr>
                    </a:solidFill>
                  </a:tcPr>
                </a:tc>
                <a:tc gridSpan="2">
                  <a:txBody>
                    <a:bodyPr/>
                    <a:lstStyle/>
                    <a:p>
                      <a:r>
                        <a:rPr lang="en-US" sz="1600" b="1" dirty="0">
                          <a:ln>
                            <a:noFill/>
                          </a:ln>
                          <a:solidFill>
                            <a:schemeClr val="tx1"/>
                          </a:solidFill>
                        </a:rPr>
                        <a:t>Assigning commissioners will remain the same</a:t>
                      </a:r>
                    </a:p>
                  </a:txBody>
                  <a:tcPr marT="41564" marB="41564" anchor="ctr">
                    <a:lnT w="12700" cap="flat" cmpd="sng" algn="ctr">
                      <a:solidFill>
                        <a:schemeClr val="tx2">
                          <a:lumMod val="90000"/>
                        </a:schemeClr>
                      </a:solidFill>
                      <a:prstDash val="solid"/>
                      <a:round/>
                      <a:headEnd type="none" w="med" len="med"/>
                      <a:tailEnd type="none" w="med" len="med"/>
                    </a:lnT>
                    <a:lnB w="12700" cap="flat" cmpd="sng" algn="ctr">
                      <a:solidFill>
                        <a:schemeClr val="tx2">
                          <a:lumMod val="90000"/>
                        </a:schemeClr>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855778710"/>
                  </a:ext>
                </a:extLst>
              </a:tr>
              <a:tr h="701040">
                <a:tc>
                  <a:txBody>
                    <a:bodyPr/>
                    <a:lstStyle/>
                    <a:p>
                      <a:pPr marR="0" algn="l" rtl="0">
                        <a:lnSpc>
                          <a:spcPct val="100000"/>
                        </a:lnSpc>
                        <a:spcBef>
                          <a:spcPts val="0"/>
                        </a:spcBef>
                        <a:spcAft>
                          <a:spcPts val="0"/>
                        </a:spcAft>
                        <a:buClr>
                          <a:srgbClr val="000000"/>
                        </a:buClr>
                        <a:buFont typeface="Arial"/>
                      </a:pPr>
                      <a:r>
                        <a:rPr lang="en-US" sz="1600" b="1" i="0" u="none" strike="noStrike" cap="none" dirty="0">
                          <a:solidFill>
                            <a:schemeClr val="tx1"/>
                          </a:solidFill>
                          <a:latin typeface="+mn-lt"/>
                          <a:ea typeface="+mn-ea"/>
                          <a:cs typeface="+mn-cs"/>
                          <a:sym typeface="Arial"/>
                        </a:rPr>
                        <a:t>Commissioner Reports</a:t>
                      </a:r>
                    </a:p>
                  </a:txBody>
                  <a:tcPr anchor="ctr">
                    <a:solidFill>
                      <a:schemeClr val="bg2">
                        <a:lumMod val="20000"/>
                        <a:lumOff val="80000"/>
                      </a:schemeClr>
                    </a:solidFill>
                  </a:tcPr>
                </a:tc>
                <a:tc gridSpan="2">
                  <a:txBody>
                    <a:bodyPr/>
                    <a:lstStyle/>
                    <a:p>
                      <a:r>
                        <a:rPr lang="en-US" sz="1600" b="1" dirty="0">
                          <a:ln>
                            <a:noFill/>
                          </a:ln>
                          <a:solidFill>
                            <a:schemeClr val="tx1"/>
                          </a:solidFill>
                        </a:rPr>
                        <a:t>New Reports</a:t>
                      </a:r>
                    </a:p>
                  </a:txBody>
                  <a:tcPr marT="41564" marB="41564" anchor="ctr">
                    <a:lnT w="12700" cap="flat" cmpd="sng" algn="ctr">
                      <a:solidFill>
                        <a:schemeClr val="tx2">
                          <a:lumMod val="90000"/>
                        </a:schemeClr>
                      </a:solidFill>
                      <a:prstDash val="solid"/>
                      <a:round/>
                      <a:headEnd type="none" w="med" len="med"/>
                      <a:tailEnd type="none" w="med" len="med"/>
                    </a:lnT>
                    <a:lnB w="12700" cap="flat" cmpd="sng" algn="ctr">
                      <a:solidFill>
                        <a:schemeClr val="tx2">
                          <a:lumMod val="90000"/>
                        </a:schemeClr>
                      </a:solidFill>
                      <a:prstDash val="solid"/>
                      <a:round/>
                      <a:headEnd type="none" w="med" len="med"/>
                      <a:tailEnd type="none" w="med" len="med"/>
                    </a:lnB>
                    <a:solidFill>
                      <a:schemeClr val="bg1"/>
                    </a:solidFill>
                  </a:tcPr>
                </a:tc>
                <a:tc hMerge="1">
                  <a:txBody>
                    <a:bodyPr/>
                    <a:lstStyle/>
                    <a:p>
                      <a:endParaRPr lang="en-US"/>
                    </a:p>
                  </a:txBody>
                  <a:tcPr/>
                </a:tc>
                <a:extLst>
                  <a:ext uri="{0D108BD9-81ED-4DB2-BD59-A6C34878D82A}">
                    <a16:rowId xmlns:a16="http://schemas.microsoft.com/office/drawing/2014/main" val="3090838109"/>
                  </a:ext>
                </a:extLst>
              </a:tr>
            </a:tbl>
          </a:graphicData>
        </a:graphic>
      </p:graphicFrame>
      <p:sp>
        <p:nvSpPr>
          <p:cNvPr id="4" name="TextBox 3">
            <a:extLst>
              <a:ext uri="{FF2B5EF4-FFF2-40B4-BE49-F238E27FC236}">
                <a16:creationId xmlns:a16="http://schemas.microsoft.com/office/drawing/2014/main" id="{3C8672B0-3A52-3C4B-3E11-7B82DAE04C06}"/>
              </a:ext>
            </a:extLst>
          </p:cNvPr>
          <p:cNvSpPr txBox="1"/>
          <p:nvPr/>
        </p:nvSpPr>
        <p:spPr>
          <a:xfrm>
            <a:off x="561684" y="292436"/>
            <a:ext cx="4192879" cy="646331"/>
          </a:xfrm>
          <a:prstGeom prst="rect">
            <a:avLst/>
          </a:prstGeom>
          <a:noFill/>
        </p:spPr>
        <p:txBody>
          <a:bodyPr wrap="none" rtlCol="0">
            <a:spAutoFit/>
          </a:bodyPr>
          <a:lstStyle/>
          <a:p>
            <a:r>
              <a:rPr lang="en-US" sz="3600" b="1" dirty="0">
                <a:solidFill>
                  <a:srgbClr val="FF0000"/>
                </a:solidFill>
              </a:rPr>
              <a:t>Unit Service Changes</a:t>
            </a:r>
          </a:p>
        </p:txBody>
      </p:sp>
    </p:spTree>
    <p:extLst>
      <p:ext uri="{BB962C8B-B14F-4D97-AF65-F5344CB8AC3E}">
        <p14:creationId xmlns:p14="http://schemas.microsoft.com/office/powerpoint/2010/main" val="667836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3"/>
          <p:cNvSpPr/>
          <p:nvPr/>
        </p:nvSpPr>
        <p:spPr>
          <a:xfrm>
            <a:off x="1957137" y="936069"/>
            <a:ext cx="8277726" cy="5682926"/>
          </a:xfrm>
          <a:prstGeom prst="rect">
            <a:avLst/>
          </a:prstGeom>
          <a:noFill/>
          <a:ln>
            <a:noFill/>
          </a:ln>
        </p:spPr>
        <p:txBody>
          <a:bodyPr spcFirstLastPara="1" wrap="square" lIns="91425" tIns="45700" rIns="91425" bIns="45700" anchor="t" anchorCtr="0">
            <a:spAutoFit/>
          </a:bodyPr>
          <a:lstStyle/>
          <a:p>
            <a:pPr algn="ctr">
              <a:lnSpc>
                <a:spcPct val="106000"/>
              </a:lnSpc>
            </a:pPr>
            <a:r>
              <a:rPr lang="en-US" sz="3200" b="1" dirty="0">
                <a:solidFill>
                  <a:schemeClr val="dk1"/>
                </a:solidFill>
                <a:ea typeface="Arial"/>
                <a:cs typeface="Arial"/>
                <a:sym typeface="Arial"/>
              </a:rPr>
              <a:t>Mission</a:t>
            </a:r>
          </a:p>
          <a:p>
            <a:pPr algn="ctr">
              <a:lnSpc>
                <a:spcPct val="106000"/>
              </a:lnSpc>
            </a:pPr>
            <a:r>
              <a:rPr lang="en-US" sz="2800" dirty="0">
                <a:solidFill>
                  <a:schemeClr val="dk1"/>
                </a:solidFill>
                <a:ea typeface="Arial"/>
                <a:cs typeface="Arial"/>
                <a:sym typeface="Arial"/>
              </a:rPr>
              <a:t> To prepare youth to make ethical and moral choices over their lifetimes by instilling in them the values of the Scout Oath and Law.</a:t>
            </a:r>
            <a:endParaRPr sz="2800" dirty="0"/>
          </a:p>
          <a:p>
            <a:pPr algn="ctr">
              <a:spcBef>
                <a:spcPts val="1000"/>
              </a:spcBef>
            </a:pPr>
            <a:r>
              <a:rPr lang="en-US" sz="3200" b="1" dirty="0">
                <a:solidFill>
                  <a:schemeClr val="dk1"/>
                </a:solidFill>
                <a:ea typeface="Calibri"/>
                <a:cs typeface="Calibri"/>
                <a:sym typeface="Calibri"/>
              </a:rPr>
              <a:t>Vision</a:t>
            </a:r>
            <a:endParaRPr sz="3200" dirty="0"/>
          </a:p>
          <a:p>
            <a:pPr algn="ctr"/>
            <a:r>
              <a:rPr lang="en-US" sz="2800" dirty="0">
                <a:solidFill>
                  <a:srgbClr val="000000"/>
                </a:solidFill>
                <a:cs typeface="Arial" panose="020B0604020202020204" pitchFamily="34" charset="0"/>
              </a:rPr>
              <a:t> Prepare every eligible youth in America to become a responsible, participating citizen and leader who is guided by the Scout Oath and Law.</a:t>
            </a:r>
          </a:p>
          <a:p>
            <a:pPr algn="ctr"/>
            <a:endParaRPr lang="en-US" sz="2800" dirty="0">
              <a:solidFill>
                <a:srgbClr val="000000"/>
              </a:solidFill>
              <a:ea typeface="Arial"/>
              <a:cs typeface="Arial" panose="020B0604020202020204" pitchFamily="34" charset="0"/>
              <a:sym typeface="Arial"/>
            </a:endParaRPr>
          </a:p>
          <a:p>
            <a:pPr algn="ctr"/>
            <a:r>
              <a:rPr lang="en-US" sz="3200" b="1" dirty="0">
                <a:solidFill>
                  <a:srgbClr val="000000"/>
                </a:solidFill>
                <a:ea typeface="Arial"/>
                <a:cs typeface="Arial" panose="020B0604020202020204" pitchFamily="34" charset="0"/>
                <a:sym typeface="Arial"/>
              </a:rPr>
              <a:t>Goal</a:t>
            </a:r>
            <a:endParaRPr lang="en-US" sz="2800" b="1" dirty="0">
              <a:solidFill>
                <a:srgbClr val="000000"/>
              </a:solidFill>
              <a:ea typeface="Arial"/>
              <a:cs typeface="Arial" panose="020B0604020202020204" pitchFamily="34" charset="0"/>
              <a:sym typeface="Arial"/>
            </a:endParaRPr>
          </a:p>
          <a:p>
            <a:pPr algn="ctr"/>
            <a:r>
              <a:rPr lang="de-DE" sz="2800" dirty="0">
                <a:ea typeface="Aptos" panose="020B0004020202020204" pitchFamily="34" charset="0"/>
                <a:cs typeface="Times New Roman" panose="02020603050405020304" pitchFamily="18" charset="0"/>
              </a:rPr>
              <a:t>Prepare America’s youth for lives of impact and purpose.</a:t>
            </a:r>
            <a:endParaRPr lang="en-US" sz="2800" dirty="0">
              <a:ea typeface="Aptos" panose="020B000402020202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44E90F5B-1D60-D645-E090-AF09DECDD080}"/>
              </a:ext>
            </a:extLst>
          </p:cNvPr>
          <p:cNvSpPr/>
          <p:nvPr/>
        </p:nvSpPr>
        <p:spPr>
          <a:xfrm>
            <a:off x="399092" y="440599"/>
            <a:ext cx="3990196" cy="646331"/>
          </a:xfrm>
          <a:prstGeom prst="rect">
            <a:avLst/>
          </a:prstGeom>
          <a:noFill/>
        </p:spPr>
        <p:txBody>
          <a:bodyPr wrap="square" lIns="91440" tIns="45720" rIns="91440" bIns="45720">
            <a:spAutoFit/>
          </a:bodyPr>
          <a:lstStyle/>
          <a:p>
            <a:pPr algn="ctr"/>
            <a:r>
              <a:rPr lang="en-US" sz="3600" b="1" cap="none" spc="0" dirty="0">
                <a:ln w="9525">
                  <a:solidFill>
                    <a:schemeClr val="bg1"/>
                  </a:solidFill>
                  <a:prstDash val="solid"/>
                </a:ln>
                <a:solidFill>
                  <a:srgbClr val="FF0000"/>
                </a:solidFill>
                <a:latin typeface="Segoe UI Black" panose="020B0A02040204020203" pitchFamily="34" charset="0"/>
                <a:ea typeface="Segoe UI Black" panose="020B0A02040204020203" pitchFamily="34" charset="0"/>
              </a:rPr>
              <a:t>UNCHANGED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2">
          <a:extLst>
            <a:ext uri="{FF2B5EF4-FFF2-40B4-BE49-F238E27FC236}">
              <a16:creationId xmlns:a16="http://schemas.microsoft.com/office/drawing/2014/main" id="{991B6AAA-65FF-0E03-2AB0-67AAC02E2D83}"/>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14EC852A-217A-E2A7-D042-8FC2EEE0977B}"/>
              </a:ext>
            </a:extLst>
          </p:cNvPr>
          <p:cNvSpPr txBox="1"/>
          <p:nvPr/>
        </p:nvSpPr>
        <p:spPr>
          <a:xfrm>
            <a:off x="3483454" y="1859340"/>
            <a:ext cx="6078436" cy="1569660"/>
          </a:xfrm>
          <a:prstGeom prst="rect">
            <a:avLst/>
          </a:prstGeom>
          <a:noFill/>
        </p:spPr>
        <p:txBody>
          <a:bodyPr wrap="square" rtlCol="0">
            <a:spAutoFit/>
          </a:bodyPr>
          <a:lstStyle/>
          <a:p>
            <a:pPr marL="457200" indent="-457200">
              <a:buFont typeface="Arial" panose="020B0604020202020204" pitchFamily="34" charset="0"/>
              <a:buChar char="•"/>
            </a:pPr>
            <a:r>
              <a:rPr lang="en-US" sz="3200" b="1" dirty="0"/>
              <a:t>Membership retention</a:t>
            </a:r>
          </a:p>
          <a:p>
            <a:pPr marL="457200" indent="-457200">
              <a:buFont typeface="Arial" panose="020B0604020202020204" pitchFamily="34" charset="0"/>
              <a:buChar char="•"/>
            </a:pPr>
            <a:r>
              <a:rPr lang="en-US" sz="3200" b="1" dirty="0"/>
              <a:t>Membership growth</a:t>
            </a:r>
          </a:p>
          <a:p>
            <a:pPr algn="l"/>
            <a:endParaRPr lang="en-US" sz="3200" dirty="0">
              <a:solidFill>
                <a:srgbClr val="000000"/>
              </a:solidFill>
            </a:endParaRPr>
          </a:p>
        </p:txBody>
      </p:sp>
      <p:pic>
        <p:nvPicPr>
          <p:cNvPr id="1026" name="Picture 2">
            <a:extLst>
              <a:ext uri="{FF2B5EF4-FFF2-40B4-BE49-F238E27FC236}">
                <a16:creationId xmlns:a16="http://schemas.microsoft.com/office/drawing/2014/main" id="{ED385B21-433E-EE47-EEDC-8BFD7E4766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6951" y="3670301"/>
            <a:ext cx="2578099" cy="257809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1374B2E-DC1E-B6BF-3A48-26B1ADDCD540}"/>
              </a:ext>
            </a:extLst>
          </p:cNvPr>
          <p:cNvSpPr txBox="1"/>
          <p:nvPr/>
        </p:nvSpPr>
        <p:spPr>
          <a:xfrm>
            <a:off x="307956" y="84076"/>
            <a:ext cx="3024098" cy="646331"/>
          </a:xfrm>
          <a:prstGeom prst="rect">
            <a:avLst/>
          </a:prstGeom>
          <a:noFill/>
        </p:spPr>
        <p:txBody>
          <a:bodyPr wrap="none" rtlCol="0">
            <a:spAutoFit/>
          </a:bodyPr>
          <a:lstStyle/>
          <a:p>
            <a:r>
              <a:rPr lang="en-US" sz="3600" b="1" dirty="0"/>
              <a:t>Our Objectives</a:t>
            </a:r>
          </a:p>
        </p:txBody>
      </p:sp>
      <p:sp>
        <p:nvSpPr>
          <p:cNvPr id="5" name="Rectangle 4">
            <a:extLst>
              <a:ext uri="{FF2B5EF4-FFF2-40B4-BE49-F238E27FC236}">
                <a16:creationId xmlns:a16="http://schemas.microsoft.com/office/drawing/2014/main" id="{63B0E78E-F9C7-87F5-EEB8-8C4562E4F2C2}"/>
              </a:ext>
            </a:extLst>
          </p:cNvPr>
          <p:cNvSpPr/>
          <p:nvPr/>
        </p:nvSpPr>
        <p:spPr>
          <a:xfrm>
            <a:off x="1179632" y="1092358"/>
            <a:ext cx="4607644" cy="646331"/>
          </a:xfrm>
          <a:prstGeom prst="rect">
            <a:avLst/>
          </a:prstGeom>
          <a:noFill/>
        </p:spPr>
        <p:txBody>
          <a:bodyPr wrap="square" lIns="91440" tIns="45720" rIns="91440" bIns="45720">
            <a:spAutoFit/>
          </a:bodyPr>
          <a:lstStyle/>
          <a:p>
            <a:pPr algn="ctr"/>
            <a:r>
              <a:rPr lang="en-US" sz="3600" b="1" cap="none" spc="0" dirty="0">
                <a:ln w="9525">
                  <a:solidFill>
                    <a:schemeClr val="bg1"/>
                  </a:solidFill>
                  <a:prstDash val="solid"/>
                </a:ln>
                <a:solidFill>
                  <a:srgbClr val="FF0000"/>
                </a:solidFill>
                <a:latin typeface="Segoe UI Black" panose="020B0A02040204020203" pitchFamily="34" charset="0"/>
                <a:ea typeface="Segoe UI Black" panose="020B0A02040204020203" pitchFamily="34" charset="0"/>
              </a:rPr>
              <a:t>NOW</a:t>
            </a:r>
          </a:p>
        </p:txBody>
      </p:sp>
    </p:spTree>
    <p:extLst>
      <p:ext uri="{BB962C8B-B14F-4D97-AF65-F5344CB8AC3E}">
        <p14:creationId xmlns:p14="http://schemas.microsoft.com/office/powerpoint/2010/main" val="658156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Box 3"/>
          <p:cNvSpPr txBox="1">
            <a:spLocks noChangeArrowheads="1"/>
          </p:cNvSpPr>
          <p:nvPr/>
        </p:nvSpPr>
        <p:spPr bwMode="auto">
          <a:xfrm>
            <a:off x="0" y="264739"/>
            <a:ext cx="50186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defTabSz="685800">
              <a:spcBef>
                <a:spcPct val="0"/>
              </a:spcBef>
              <a:buNone/>
              <a:defRPr/>
            </a:pPr>
            <a:r>
              <a:rPr lang="en-US" altLang="en-US" sz="3600" b="1" dirty="0">
                <a:ea typeface="Calibri" panose="020F0502020204030204" pitchFamily="34" charset="0"/>
                <a:cs typeface="Times New Roman" panose="02020603050405020304" pitchFamily="18" charset="0"/>
              </a:rPr>
              <a:t>Commissioner Culture</a:t>
            </a:r>
          </a:p>
        </p:txBody>
      </p:sp>
      <p:pic>
        <p:nvPicPr>
          <p:cNvPr id="3" name="Picture 2">
            <a:extLst>
              <a:ext uri="{FF2B5EF4-FFF2-40B4-BE49-F238E27FC236}">
                <a16:creationId xmlns:a16="http://schemas.microsoft.com/office/drawing/2014/main" id="{E03A2AB8-5EC1-AC26-657D-83E1FD95B5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2020" y="2225888"/>
            <a:ext cx="3409078" cy="3409078"/>
          </a:xfrm>
          <a:prstGeom prst="rect">
            <a:avLst/>
          </a:prstGeom>
        </p:spPr>
      </p:pic>
      <p:sp>
        <p:nvSpPr>
          <p:cNvPr id="2" name="Rectangle 1">
            <a:extLst>
              <a:ext uri="{FF2B5EF4-FFF2-40B4-BE49-F238E27FC236}">
                <a16:creationId xmlns:a16="http://schemas.microsoft.com/office/drawing/2014/main" id="{020DBC97-51E1-43B7-7B0E-08EA89EAFE63}"/>
              </a:ext>
            </a:extLst>
          </p:cNvPr>
          <p:cNvSpPr/>
          <p:nvPr/>
        </p:nvSpPr>
        <p:spPr>
          <a:xfrm>
            <a:off x="4100902" y="1223034"/>
            <a:ext cx="3990196" cy="646331"/>
          </a:xfrm>
          <a:prstGeom prst="rect">
            <a:avLst/>
          </a:prstGeom>
          <a:noFill/>
        </p:spPr>
        <p:txBody>
          <a:bodyPr wrap="square" lIns="91440" tIns="45720" rIns="91440" bIns="45720">
            <a:spAutoFit/>
          </a:bodyPr>
          <a:lstStyle/>
          <a:p>
            <a:pPr algn="ctr"/>
            <a:r>
              <a:rPr lang="en-US" sz="3600" b="1" cap="none" spc="0" dirty="0">
                <a:ln w="9525">
                  <a:solidFill>
                    <a:schemeClr val="bg1"/>
                  </a:solidFill>
                  <a:prstDash val="solid"/>
                </a:ln>
                <a:solidFill>
                  <a:srgbClr val="FF0000"/>
                </a:solidFill>
                <a:latin typeface="Segoe UI Black" panose="020B0A02040204020203" pitchFamily="34" charset="0"/>
                <a:ea typeface="Segoe UI Black" panose="020B0A02040204020203" pitchFamily="34" charset="0"/>
              </a:rPr>
              <a:t>SINCE 2023</a:t>
            </a:r>
          </a:p>
        </p:txBody>
      </p:sp>
    </p:spTree>
    <p:extLst>
      <p:ext uri="{BB962C8B-B14F-4D97-AF65-F5344CB8AC3E}">
        <p14:creationId xmlns:p14="http://schemas.microsoft.com/office/powerpoint/2010/main" val="22415010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5"/>
          <p:cNvSpPr txBox="1"/>
          <p:nvPr/>
        </p:nvSpPr>
        <p:spPr>
          <a:xfrm>
            <a:off x="500228" y="142875"/>
            <a:ext cx="2752829" cy="646290"/>
          </a:xfrm>
          <a:prstGeom prst="rect">
            <a:avLst/>
          </a:prstGeom>
          <a:noFill/>
          <a:ln>
            <a:noFill/>
          </a:ln>
        </p:spPr>
        <p:txBody>
          <a:bodyPr spcFirstLastPara="1" wrap="square" lIns="91425" tIns="45700" rIns="91425" bIns="45700" anchor="t" anchorCtr="0">
            <a:spAutoFit/>
          </a:bodyPr>
          <a:lstStyle/>
          <a:p>
            <a:r>
              <a:rPr lang="en-US" sz="3600" b="1" dirty="0">
                <a:latin typeface="Calibri"/>
                <a:ea typeface="Calibri"/>
                <a:cs typeface="Calibri"/>
                <a:sym typeface="Calibri"/>
              </a:rPr>
              <a:t>Our Purpose</a:t>
            </a:r>
            <a:endParaRPr sz="1200" dirty="0"/>
          </a:p>
        </p:txBody>
      </p:sp>
      <p:sp>
        <p:nvSpPr>
          <p:cNvPr id="2" name="TextBox 1">
            <a:extLst>
              <a:ext uri="{FF2B5EF4-FFF2-40B4-BE49-F238E27FC236}">
                <a16:creationId xmlns:a16="http://schemas.microsoft.com/office/drawing/2014/main" id="{48CA3B3B-3D25-3BC8-7467-30D83A26D19C}"/>
              </a:ext>
            </a:extLst>
          </p:cNvPr>
          <p:cNvSpPr txBox="1"/>
          <p:nvPr/>
        </p:nvSpPr>
        <p:spPr>
          <a:xfrm>
            <a:off x="2862810" y="2370698"/>
            <a:ext cx="6815182" cy="584775"/>
          </a:xfrm>
          <a:prstGeom prst="rect">
            <a:avLst/>
          </a:prstGeom>
          <a:noFill/>
        </p:spPr>
        <p:txBody>
          <a:bodyPr wrap="square" rtlCol="0">
            <a:spAutoFit/>
          </a:bodyPr>
          <a:lstStyle/>
          <a:p>
            <a:pPr algn="ctr"/>
            <a:r>
              <a:rPr lang="en-US" sz="3200" b="1" dirty="0">
                <a:solidFill>
                  <a:srgbClr val="000000"/>
                </a:solidFill>
              </a:rPr>
              <a:t>Being the Single Best Resource</a:t>
            </a:r>
            <a:endParaRPr lang="en-US" sz="3200" dirty="0">
              <a:solidFill>
                <a:srgbClr val="000000"/>
              </a:solidFill>
            </a:endParaRPr>
          </a:p>
        </p:txBody>
      </p:sp>
      <p:pic>
        <p:nvPicPr>
          <p:cNvPr id="4" name="Picture 3">
            <a:extLst>
              <a:ext uri="{FF2B5EF4-FFF2-40B4-BE49-F238E27FC236}">
                <a16:creationId xmlns:a16="http://schemas.microsoft.com/office/drawing/2014/main" id="{73534936-DCBB-194E-515F-1E9CCC5CC4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18664" y="3266577"/>
            <a:ext cx="2396726" cy="2530067"/>
          </a:xfrm>
          <a:prstGeom prst="rect">
            <a:avLst/>
          </a:prstGeom>
        </p:spPr>
      </p:pic>
      <p:sp>
        <p:nvSpPr>
          <p:cNvPr id="3" name="Rectangle 2">
            <a:extLst>
              <a:ext uri="{FF2B5EF4-FFF2-40B4-BE49-F238E27FC236}">
                <a16:creationId xmlns:a16="http://schemas.microsoft.com/office/drawing/2014/main" id="{5CF54202-1EC1-9ADD-9CA0-E1114A25D8FE}"/>
              </a:ext>
            </a:extLst>
          </p:cNvPr>
          <p:cNvSpPr/>
          <p:nvPr/>
        </p:nvSpPr>
        <p:spPr>
          <a:xfrm>
            <a:off x="1488356" y="1316603"/>
            <a:ext cx="4607644" cy="646331"/>
          </a:xfrm>
          <a:prstGeom prst="rect">
            <a:avLst/>
          </a:prstGeom>
          <a:noFill/>
        </p:spPr>
        <p:txBody>
          <a:bodyPr wrap="square" lIns="91440" tIns="45720" rIns="91440" bIns="45720">
            <a:spAutoFit/>
          </a:bodyPr>
          <a:lstStyle/>
          <a:p>
            <a:pPr algn="ctr"/>
            <a:r>
              <a:rPr lang="en-US" sz="3600" b="1" cap="none" spc="0" dirty="0">
                <a:ln w="9525">
                  <a:solidFill>
                    <a:schemeClr val="bg1"/>
                  </a:solidFill>
                  <a:prstDash val="solid"/>
                </a:ln>
                <a:solidFill>
                  <a:srgbClr val="FF0000"/>
                </a:solidFill>
                <a:latin typeface="Segoe UI Black" panose="020B0A02040204020203" pitchFamily="34" charset="0"/>
                <a:ea typeface="Segoe UI Black" panose="020B0A02040204020203" pitchFamily="34" charset="0"/>
              </a:rPr>
              <a:t>NOW</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CB9DEEB-909B-75DC-1A19-5C0FAE9F94CC}"/>
              </a:ext>
            </a:extLst>
          </p:cNvPr>
          <p:cNvSpPr txBox="1"/>
          <p:nvPr/>
        </p:nvSpPr>
        <p:spPr>
          <a:xfrm>
            <a:off x="586154" y="129333"/>
            <a:ext cx="4519246" cy="646331"/>
          </a:xfrm>
          <a:prstGeom prst="rect">
            <a:avLst/>
          </a:prstGeom>
          <a:noFill/>
        </p:spPr>
        <p:txBody>
          <a:bodyPr wrap="square" rtlCol="0">
            <a:spAutoFit/>
          </a:bodyPr>
          <a:lstStyle/>
          <a:p>
            <a:r>
              <a:rPr lang="en-US" sz="3600" b="1" dirty="0"/>
              <a:t>Our Methods</a:t>
            </a:r>
          </a:p>
        </p:txBody>
      </p:sp>
      <p:sp>
        <p:nvSpPr>
          <p:cNvPr id="8" name="TextBox 7">
            <a:extLst>
              <a:ext uri="{FF2B5EF4-FFF2-40B4-BE49-F238E27FC236}">
                <a16:creationId xmlns:a16="http://schemas.microsoft.com/office/drawing/2014/main" id="{2D9F5CCE-533F-4AB9-3453-0963D4098126}"/>
              </a:ext>
            </a:extLst>
          </p:cNvPr>
          <p:cNvSpPr txBox="1"/>
          <p:nvPr/>
        </p:nvSpPr>
        <p:spPr>
          <a:xfrm>
            <a:off x="3283026" y="2147262"/>
            <a:ext cx="6649351" cy="3477875"/>
          </a:xfrm>
          <a:prstGeom prst="rect">
            <a:avLst/>
          </a:prstGeom>
          <a:noFill/>
        </p:spPr>
        <p:txBody>
          <a:bodyPr wrap="square" rtlCol="0">
            <a:spAutoFit/>
          </a:bodyPr>
          <a:lstStyle/>
          <a:p>
            <a:pPr marL="457200" indent="-457200">
              <a:buFont typeface="Arial" panose="020B0604020202020204" pitchFamily="34" charset="0"/>
              <a:buChar char="•"/>
            </a:pPr>
            <a:r>
              <a:rPr lang="en-US" sz="3200" b="1" dirty="0"/>
              <a:t>Objective Metrics</a:t>
            </a:r>
          </a:p>
          <a:p>
            <a:pPr marL="457200" indent="-457200">
              <a:buFont typeface="Arial" panose="020B0604020202020204" pitchFamily="34" charset="0"/>
              <a:buChar char="•"/>
            </a:pPr>
            <a:r>
              <a:rPr lang="en-US" sz="3200" b="1" dirty="0"/>
              <a:t>Unit Connections</a:t>
            </a:r>
          </a:p>
          <a:p>
            <a:pPr marL="457200" indent="-457200">
              <a:buFont typeface="Arial" panose="020B0604020202020204" pitchFamily="34" charset="0"/>
              <a:buChar char="•"/>
            </a:pPr>
            <a:r>
              <a:rPr lang="en-US" sz="3200" b="1" dirty="0"/>
              <a:t>The Key 3</a:t>
            </a:r>
          </a:p>
          <a:p>
            <a:pPr marL="457200" indent="-457200">
              <a:buFont typeface="Arial" panose="020B0604020202020204" pitchFamily="34" charset="0"/>
              <a:buChar char="•"/>
            </a:pPr>
            <a:r>
              <a:rPr lang="en-US" sz="3200" b="1" dirty="0"/>
              <a:t>Impact, Not Activity</a:t>
            </a:r>
          </a:p>
          <a:p>
            <a:pPr marL="457200" indent="-457200">
              <a:buFont typeface="Arial" panose="020B0604020202020204" pitchFamily="34" charset="0"/>
              <a:buChar char="•"/>
            </a:pPr>
            <a:r>
              <a:rPr lang="en-US" sz="3200" b="1" dirty="0"/>
              <a:t>Grow Partnerships</a:t>
            </a:r>
          </a:p>
          <a:p>
            <a:pPr marL="457200" indent="-457200">
              <a:buFont typeface="Arial" panose="020B0604020202020204" pitchFamily="34" charset="0"/>
              <a:buChar char="•"/>
            </a:pPr>
            <a:r>
              <a:rPr lang="en-US" sz="3200" b="1" dirty="0"/>
              <a:t>Change the Way We Work Together</a:t>
            </a:r>
          </a:p>
          <a:p>
            <a:endParaRPr lang="en-US" sz="2800" b="1" dirty="0"/>
          </a:p>
        </p:txBody>
      </p:sp>
      <p:sp>
        <p:nvSpPr>
          <p:cNvPr id="2" name="Rectangle 1">
            <a:extLst>
              <a:ext uri="{FF2B5EF4-FFF2-40B4-BE49-F238E27FC236}">
                <a16:creationId xmlns:a16="http://schemas.microsoft.com/office/drawing/2014/main" id="{4D398683-CD36-E575-BCF0-C67F8D053F95}"/>
              </a:ext>
            </a:extLst>
          </p:cNvPr>
          <p:cNvSpPr/>
          <p:nvPr/>
        </p:nvSpPr>
        <p:spPr>
          <a:xfrm>
            <a:off x="1323062" y="1232863"/>
            <a:ext cx="6649351" cy="646331"/>
          </a:xfrm>
          <a:prstGeom prst="rect">
            <a:avLst/>
          </a:prstGeom>
          <a:noFill/>
        </p:spPr>
        <p:txBody>
          <a:bodyPr wrap="square" lIns="91440" tIns="45720" rIns="91440" bIns="45720">
            <a:spAutoFit/>
          </a:bodyPr>
          <a:lstStyle/>
          <a:p>
            <a:pPr algn="ctr"/>
            <a:r>
              <a:rPr lang="en-US" sz="3600" b="1" cap="none" spc="0" dirty="0">
                <a:ln w="9525">
                  <a:solidFill>
                    <a:schemeClr val="bg1"/>
                  </a:solidFill>
                  <a:prstDash val="solid"/>
                </a:ln>
                <a:solidFill>
                  <a:srgbClr val="FF0000"/>
                </a:solidFill>
                <a:latin typeface="Segoe UI Black" panose="020B0A02040204020203" pitchFamily="34" charset="0"/>
                <a:ea typeface="Segoe UI Black" panose="020B0A02040204020203" pitchFamily="34" charset="0"/>
              </a:rPr>
              <a:t>SIGNIFICANTLY CHANGED</a:t>
            </a:r>
          </a:p>
        </p:txBody>
      </p:sp>
    </p:spTree>
    <p:extLst>
      <p:ext uri="{BB962C8B-B14F-4D97-AF65-F5344CB8AC3E}">
        <p14:creationId xmlns:p14="http://schemas.microsoft.com/office/powerpoint/2010/main" val="250981236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619</TotalTime>
  <Words>3071</Words>
  <Application>Microsoft Office PowerPoint</Application>
  <PresentationFormat>Widescreen</PresentationFormat>
  <Paragraphs>299</Paragraphs>
  <Slides>20</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Adobe Clean DC</vt:lpstr>
      <vt:lpstr>Aptos</vt:lpstr>
      <vt:lpstr>Arial</vt:lpstr>
      <vt:lpstr>Calibri</vt:lpstr>
      <vt:lpstr>Segoe UI Black</vt:lpstr>
      <vt:lpstr>Symbol</vt:lpstr>
      <vt:lpstr>Times New Roman</vt:lpstr>
      <vt:lpstr>1_Office Theme</vt:lpstr>
      <vt:lpstr> CM SE #4 Commissioner Training Essentials</vt:lpstr>
      <vt:lpstr>Course Objectives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Kresha Alvarado</dc:creator>
  <cp:lastModifiedBy>Kresha Alvarado</cp:lastModifiedBy>
  <cp:revision>28</cp:revision>
  <dcterms:created xsi:type="dcterms:W3CDTF">2025-09-15T21:39:50Z</dcterms:created>
  <dcterms:modified xsi:type="dcterms:W3CDTF">2025-11-17T22:46:17Z</dcterms:modified>
</cp:coreProperties>
</file>